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8" r:id="rId3"/>
    <p:sldId id="257" r:id="rId4"/>
    <p:sldId id="260" r:id="rId5"/>
    <p:sldId id="262" r:id="rId6"/>
    <p:sldId id="294" r:id="rId7"/>
    <p:sldId id="265" r:id="rId8"/>
    <p:sldId id="273" r:id="rId9"/>
    <p:sldId id="269" r:id="rId10"/>
    <p:sldId id="271" r:id="rId11"/>
    <p:sldId id="272" r:id="rId12"/>
    <p:sldId id="288" r:id="rId13"/>
    <p:sldId id="292" r:id="rId14"/>
    <p:sldId id="295" r:id="rId15"/>
    <p:sldId id="291" r:id="rId16"/>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C41A"/>
    <a:srgbClr val="83C0DC"/>
    <a:srgbClr val="006B8A"/>
    <a:srgbClr val="B9C129"/>
    <a:srgbClr val="92062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prv.se\PRVHOME\vmemsa\M&#246;nsterstudie\SE_OHIM_201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vmemsa\Desktop\Desig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hu-HU"/>
  <c:chart>
    <c:title>
      <c:tx>
        <c:rich>
          <a:bodyPr/>
          <a:lstStyle/>
          <a:p>
            <a:pPr>
              <a:defRPr/>
            </a:pPr>
            <a:r>
              <a:rPr lang="sv-SE" b="1"/>
              <a:t>SE-OHIM</a:t>
            </a:r>
          </a:p>
        </c:rich>
      </c:tx>
      <c:layout/>
    </c:title>
    <c:plotArea>
      <c:layout/>
      <c:lineChart>
        <c:grouping val="standard"/>
        <c:ser>
          <c:idx val="0"/>
          <c:order val="0"/>
          <c:tx>
            <c:strRef>
              <c:f>Test!$B$1</c:f>
              <c:strCache>
                <c:ptCount val="1"/>
                <c:pt idx="0">
                  <c:v>SE</c:v>
                </c:pt>
              </c:strCache>
            </c:strRef>
          </c:tx>
          <c:spPr>
            <a:ln w="12700">
              <a:solidFill>
                <a:srgbClr val="000080"/>
              </a:solidFill>
              <a:prstDash val="solid"/>
            </a:ln>
          </c:spPr>
          <c:marker>
            <c:symbol val="diamond"/>
            <c:size val="5"/>
            <c:spPr>
              <a:solidFill>
                <a:srgbClr val="000080"/>
              </a:solidFill>
              <a:ln>
                <a:solidFill>
                  <a:srgbClr val="000080"/>
                </a:solidFill>
                <a:prstDash val="solid"/>
              </a:ln>
            </c:spPr>
          </c:marker>
          <c:cat>
            <c:numRef>
              <c:f>Test!$A$2:$A$29</c:f>
              <c:numCache>
                <c:formatCode>General</c:formatCode>
                <c:ptCount val="28"/>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pt idx="26">
                  <c:v>2012</c:v>
                </c:pt>
                <c:pt idx="27">
                  <c:v>2013</c:v>
                </c:pt>
              </c:numCache>
            </c:numRef>
          </c:cat>
          <c:val>
            <c:numRef>
              <c:f>Test!$B$2:$B$29</c:f>
              <c:numCache>
                <c:formatCode>General</c:formatCode>
                <c:ptCount val="28"/>
                <c:pt idx="0">
                  <c:v>2088</c:v>
                </c:pt>
                <c:pt idx="1">
                  <c:v>2227</c:v>
                </c:pt>
                <c:pt idx="2">
                  <c:v>2137</c:v>
                </c:pt>
                <c:pt idx="3">
                  <c:v>3084</c:v>
                </c:pt>
                <c:pt idx="4">
                  <c:v>2726</c:v>
                </c:pt>
                <c:pt idx="5">
                  <c:v>2561</c:v>
                </c:pt>
                <c:pt idx="6">
                  <c:v>2768</c:v>
                </c:pt>
                <c:pt idx="7">
                  <c:v>2911</c:v>
                </c:pt>
                <c:pt idx="8">
                  <c:v>2612</c:v>
                </c:pt>
                <c:pt idx="9">
                  <c:v>2488</c:v>
                </c:pt>
                <c:pt idx="10">
                  <c:v>2782</c:v>
                </c:pt>
                <c:pt idx="11">
                  <c:v>2764</c:v>
                </c:pt>
                <c:pt idx="12">
                  <c:v>2682</c:v>
                </c:pt>
                <c:pt idx="13">
                  <c:v>2534</c:v>
                </c:pt>
                <c:pt idx="14">
                  <c:v>2433</c:v>
                </c:pt>
                <c:pt idx="15">
                  <c:v>2105</c:v>
                </c:pt>
                <c:pt idx="16">
                  <c:v>1905</c:v>
                </c:pt>
                <c:pt idx="17">
                  <c:v>1211</c:v>
                </c:pt>
                <c:pt idx="18">
                  <c:v>964</c:v>
                </c:pt>
                <c:pt idx="19">
                  <c:v>851</c:v>
                </c:pt>
                <c:pt idx="20">
                  <c:v>760</c:v>
                </c:pt>
                <c:pt idx="21">
                  <c:v>645</c:v>
                </c:pt>
                <c:pt idx="22">
                  <c:v>707</c:v>
                </c:pt>
                <c:pt idx="23">
                  <c:v>674</c:v>
                </c:pt>
                <c:pt idx="24">
                  <c:v>577</c:v>
                </c:pt>
                <c:pt idx="25">
                  <c:v>460</c:v>
                </c:pt>
                <c:pt idx="26">
                  <c:v>563</c:v>
                </c:pt>
                <c:pt idx="27">
                  <c:v>502</c:v>
                </c:pt>
              </c:numCache>
            </c:numRef>
          </c:val>
          <c:extLst xmlns:c16r2="http://schemas.microsoft.com/office/drawing/2015/06/chart">
            <c:ext xmlns:c16="http://schemas.microsoft.com/office/drawing/2014/chart" uri="{C3380CC4-5D6E-409C-BE32-E72D297353CC}">
              <c16:uniqueId val="{00000000-1580-46EF-8657-00AE4B0B326C}"/>
            </c:ext>
          </c:extLst>
        </c:ser>
        <c:ser>
          <c:idx val="1"/>
          <c:order val="1"/>
          <c:tx>
            <c:strRef>
              <c:f>Test!$C$1</c:f>
              <c:strCache>
                <c:ptCount val="1"/>
                <c:pt idx="0">
                  <c:v>OHIM</c:v>
                </c:pt>
              </c:strCache>
            </c:strRef>
          </c:tx>
          <c:spPr>
            <a:ln w="12700">
              <a:solidFill>
                <a:srgbClr val="FF00FF"/>
              </a:solidFill>
              <a:prstDash val="solid"/>
            </a:ln>
          </c:spPr>
          <c:marker>
            <c:symbol val="square"/>
            <c:size val="5"/>
            <c:spPr>
              <a:solidFill>
                <a:srgbClr val="FF00FF"/>
              </a:solidFill>
              <a:ln>
                <a:solidFill>
                  <a:srgbClr val="FF00FF"/>
                </a:solidFill>
                <a:prstDash val="solid"/>
              </a:ln>
            </c:spPr>
          </c:marker>
          <c:cat>
            <c:numRef>
              <c:f>Test!$A$2:$A$29</c:f>
              <c:numCache>
                <c:formatCode>General</c:formatCode>
                <c:ptCount val="28"/>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pt idx="26">
                  <c:v>2012</c:v>
                </c:pt>
                <c:pt idx="27">
                  <c:v>2013</c:v>
                </c:pt>
              </c:numCache>
            </c:numRef>
          </c:cat>
          <c:val>
            <c:numRef>
              <c:f>Test!$C$2:$C$29</c:f>
              <c:numCache>
                <c:formatCode>General</c:formatCode>
                <c:ptCount val="28"/>
                <c:pt idx="17">
                  <c:v>969</c:v>
                </c:pt>
                <c:pt idx="18">
                  <c:v>933</c:v>
                </c:pt>
                <c:pt idx="19">
                  <c:v>1166</c:v>
                </c:pt>
                <c:pt idx="20">
                  <c:v>1466</c:v>
                </c:pt>
                <c:pt idx="21">
                  <c:v>1434</c:v>
                </c:pt>
                <c:pt idx="22">
                  <c:v>1623</c:v>
                </c:pt>
                <c:pt idx="23">
                  <c:v>1410</c:v>
                </c:pt>
                <c:pt idx="24">
                  <c:v>1464</c:v>
                </c:pt>
                <c:pt idx="25">
                  <c:v>1470</c:v>
                </c:pt>
                <c:pt idx="26">
                  <c:v>1537</c:v>
                </c:pt>
                <c:pt idx="27">
                  <c:v>1961</c:v>
                </c:pt>
              </c:numCache>
            </c:numRef>
          </c:val>
          <c:extLst xmlns:c16r2="http://schemas.microsoft.com/office/drawing/2015/06/chart">
            <c:ext xmlns:c16="http://schemas.microsoft.com/office/drawing/2014/chart" uri="{C3380CC4-5D6E-409C-BE32-E72D297353CC}">
              <c16:uniqueId val="{00000001-1580-46EF-8657-00AE4B0B326C}"/>
            </c:ext>
          </c:extLst>
        </c:ser>
        <c:ser>
          <c:idx val="2"/>
          <c:order val="2"/>
          <c:tx>
            <c:strRef>
              <c:f>Test!$D$1</c:f>
              <c:strCache>
                <c:ptCount val="1"/>
                <c:pt idx="0">
                  <c:v>Summa SE-OHIM</c:v>
                </c:pt>
              </c:strCache>
            </c:strRef>
          </c:tx>
          <c:spPr>
            <a:ln w="12700">
              <a:solidFill>
                <a:srgbClr val="FFFF00"/>
              </a:solidFill>
              <a:prstDash val="solid"/>
            </a:ln>
          </c:spPr>
          <c:marker>
            <c:symbol val="triangle"/>
            <c:size val="5"/>
            <c:spPr>
              <a:solidFill>
                <a:srgbClr val="FFFF00"/>
              </a:solidFill>
              <a:ln>
                <a:solidFill>
                  <a:srgbClr val="FFFF00"/>
                </a:solidFill>
                <a:prstDash val="solid"/>
              </a:ln>
            </c:spPr>
          </c:marker>
          <c:cat>
            <c:numRef>
              <c:f>Test!$A$2:$A$29</c:f>
              <c:numCache>
                <c:formatCode>General</c:formatCode>
                <c:ptCount val="28"/>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pt idx="26">
                  <c:v>2012</c:v>
                </c:pt>
                <c:pt idx="27">
                  <c:v>2013</c:v>
                </c:pt>
              </c:numCache>
            </c:numRef>
          </c:cat>
          <c:val>
            <c:numRef>
              <c:f>Test!$D$2:$D$29</c:f>
              <c:numCache>
                <c:formatCode>General</c:formatCode>
                <c:ptCount val="28"/>
                <c:pt idx="17">
                  <c:v>2180</c:v>
                </c:pt>
                <c:pt idx="18">
                  <c:v>1897</c:v>
                </c:pt>
                <c:pt idx="19">
                  <c:v>2017</c:v>
                </c:pt>
                <c:pt idx="20">
                  <c:v>2226</c:v>
                </c:pt>
                <c:pt idx="21">
                  <c:v>2079</c:v>
                </c:pt>
                <c:pt idx="22">
                  <c:v>2330</c:v>
                </c:pt>
                <c:pt idx="23">
                  <c:v>2084</c:v>
                </c:pt>
                <c:pt idx="24">
                  <c:v>2041</c:v>
                </c:pt>
                <c:pt idx="25">
                  <c:v>1930</c:v>
                </c:pt>
                <c:pt idx="26">
                  <c:v>2100</c:v>
                </c:pt>
                <c:pt idx="27">
                  <c:v>2463</c:v>
                </c:pt>
              </c:numCache>
            </c:numRef>
          </c:val>
          <c:extLst xmlns:c16r2="http://schemas.microsoft.com/office/drawing/2015/06/chart">
            <c:ext xmlns:c16="http://schemas.microsoft.com/office/drawing/2014/chart" uri="{C3380CC4-5D6E-409C-BE32-E72D297353CC}">
              <c16:uniqueId val="{00000002-1580-46EF-8657-00AE4B0B326C}"/>
            </c:ext>
          </c:extLst>
        </c:ser>
        <c:dLbls/>
        <c:marker val="1"/>
        <c:axId val="56693120"/>
        <c:axId val="56693888"/>
      </c:lineChart>
      <c:catAx>
        <c:axId val="56693120"/>
        <c:scaling>
          <c:orientation val="minMax"/>
        </c:scaling>
        <c:axPos val="b"/>
        <c:numFmt formatCode="General" sourceLinked="1"/>
        <c:majorTickMark val="none"/>
        <c:tickLblPos val="nextTo"/>
        <c:spPr>
          <a:ln w="3175">
            <a:solidFill>
              <a:srgbClr val="000000"/>
            </a:solidFill>
            <a:prstDash val="solid"/>
          </a:ln>
        </c:spPr>
        <c:txPr>
          <a:bodyPr rot="-2700000" vert="horz"/>
          <a:lstStyle/>
          <a:p>
            <a:pPr>
              <a:defRPr sz="900" b="0" i="0" u="none" strike="noStrike" baseline="0">
                <a:solidFill>
                  <a:srgbClr val="000000"/>
                </a:solidFill>
                <a:latin typeface="Arial"/>
                <a:ea typeface="Arial"/>
                <a:cs typeface="Arial"/>
              </a:defRPr>
            </a:pPr>
            <a:endParaRPr lang="hu-HU"/>
          </a:p>
        </c:txPr>
        <c:crossAx val="56693888"/>
        <c:crosses val="autoZero"/>
        <c:auto val="1"/>
        <c:lblAlgn val="ctr"/>
        <c:lblOffset val="100"/>
        <c:tickLblSkip val="1"/>
        <c:tickMarkSkip val="1"/>
      </c:catAx>
      <c:valAx>
        <c:axId val="56693888"/>
        <c:scaling>
          <c:orientation val="minMax"/>
        </c:scaling>
        <c:axPos val="l"/>
        <c:majorGridlines>
          <c:spPr>
            <a:ln w="3175">
              <a:solidFill>
                <a:srgbClr val="000000"/>
              </a:solidFill>
              <a:prstDash val="solid"/>
            </a:ln>
          </c:spPr>
        </c:majorGridlines>
        <c:numFmt formatCode="General" sourceLinked="1"/>
        <c:majorTickMark val="none"/>
        <c:tickLblPos val="nextTo"/>
        <c:spPr>
          <a:ln w="9525">
            <a:noFill/>
          </a:ln>
        </c:spPr>
        <c:txPr>
          <a:bodyPr rot="0" vert="horz"/>
          <a:lstStyle/>
          <a:p>
            <a:pPr>
              <a:defRPr sz="900" b="0" i="0" u="none" strike="noStrike" baseline="0">
                <a:solidFill>
                  <a:srgbClr val="000000"/>
                </a:solidFill>
                <a:latin typeface="Arial"/>
                <a:ea typeface="Arial"/>
                <a:cs typeface="Arial"/>
              </a:defRPr>
            </a:pPr>
            <a:endParaRPr lang="hu-HU"/>
          </a:p>
        </c:txPr>
        <c:crossAx val="56693120"/>
        <c:crosses val="autoZero"/>
        <c:crossBetween val="between"/>
      </c:valAx>
      <c:spPr>
        <a:solidFill>
          <a:srgbClr val="C0C0C0"/>
        </a:solidFill>
        <a:ln w="12700">
          <a:solidFill>
            <a:srgbClr val="808080"/>
          </a:solidFill>
          <a:prstDash val="solid"/>
        </a:ln>
      </c:spPr>
    </c:plotArea>
    <c:legend>
      <c:legendPos val="b"/>
      <c:layout/>
    </c:legend>
    <c:plotVisOnly val="1"/>
    <c:dispBlanksAs val="gap"/>
  </c:chart>
  <c:spPr>
    <a:solidFill>
      <a:srgbClr val="FFFFFF"/>
    </a:solidFill>
    <a:ln w="3175">
      <a:solidFill>
        <a:srgbClr val="000000"/>
      </a:solidFill>
      <a:prstDash val="solid"/>
    </a:ln>
  </c:spPr>
  <c:txPr>
    <a:bodyPr/>
    <a:lstStyle/>
    <a:p>
      <a:pPr>
        <a:defRPr sz="900" b="0" i="0" u="none" strike="noStrike" baseline="0">
          <a:solidFill>
            <a:srgbClr val="000000"/>
          </a:solidFill>
          <a:latin typeface="Arial"/>
          <a:ea typeface="Arial"/>
          <a:cs typeface="Arial"/>
        </a:defRPr>
      </a:pPr>
      <a:endParaRPr lang="hu-H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hu-HU"/>
  <c:chart>
    <c:title>
      <c:tx>
        <c:rich>
          <a:bodyPr/>
          <a:lstStyle/>
          <a:p>
            <a:pPr>
              <a:defRPr/>
            </a:pPr>
            <a:r>
              <a:rPr lang="sv-SE" sz="1200" dirty="0" err="1"/>
              <a:t>Submitted</a:t>
            </a:r>
            <a:r>
              <a:rPr lang="sv-SE" sz="1200" baseline="0" dirty="0"/>
              <a:t> </a:t>
            </a:r>
            <a:r>
              <a:rPr lang="sv-SE" sz="1200" baseline="0" dirty="0" err="1"/>
              <a:t>applications</a:t>
            </a:r>
            <a:r>
              <a:rPr lang="sv-SE" sz="1200" baseline="0" dirty="0"/>
              <a:t> for </a:t>
            </a:r>
            <a:r>
              <a:rPr lang="sv-SE" sz="1200" baseline="0" dirty="0" err="1"/>
              <a:t>renewal</a:t>
            </a:r>
            <a:r>
              <a:rPr lang="sv-SE" sz="1200" baseline="0" dirty="0"/>
              <a:t>, ”Rolling” </a:t>
            </a:r>
            <a:r>
              <a:rPr lang="sv-SE" sz="1200" baseline="0" dirty="0" err="1"/>
              <a:t>past</a:t>
            </a:r>
            <a:r>
              <a:rPr lang="sv-SE" sz="1200" baseline="0" dirty="0"/>
              <a:t> 1</a:t>
            </a:r>
            <a:r>
              <a:rPr lang="sv-SE" sz="1200" dirty="0"/>
              <a:t>2-mths</a:t>
            </a:r>
          </a:p>
        </c:rich>
      </c:tx>
    </c:title>
    <c:plotArea>
      <c:layout/>
      <c:barChart>
        <c:barDir val="col"/>
        <c:grouping val="clustered"/>
        <c:ser>
          <c:idx val="0"/>
          <c:order val="0"/>
          <c:tx>
            <c:strRef>
              <c:f>'Data förnyelser design'!$F$4</c:f>
              <c:strCache>
                <c:ptCount val="1"/>
                <c:pt idx="0">
                  <c:v>Utfall</c:v>
                </c:pt>
              </c:strCache>
            </c:strRef>
          </c:tx>
          <c:cat>
            <c:numRef>
              <c:f>'Data design'!$A$17:$A$80</c:f>
              <c:numCache>
                <c:formatCode>[$-41D]mmm/yy;@</c:formatCode>
                <c:ptCount val="64"/>
                <c:pt idx="0">
                  <c:v>39814</c:v>
                </c:pt>
                <c:pt idx="1">
                  <c:v>39845</c:v>
                </c:pt>
                <c:pt idx="2">
                  <c:v>39873</c:v>
                </c:pt>
                <c:pt idx="3">
                  <c:v>39904</c:v>
                </c:pt>
                <c:pt idx="4">
                  <c:v>39934</c:v>
                </c:pt>
                <c:pt idx="5">
                  <c:v>39965</c:v>
                </c:pt>
                <c:pt idx="6">
                  <c:v>39995</c:v>
                </c:pt>
                <c:pt idx="7">
                  <c:v>40026</c:v>
                </c:pt>
                <c:pt idx="8">
                  <c:v>40057</c:v>
                </c:pt>
                <c:pt idx="9">
                  <c:v>40087</c:v>
                </c:pt>
                <c:pt idx="10">
                  <c:v>40118</c:v>
                </c:pt>
                <c:pt idx="11">
                  <c:v>40148</c:v>
                </c:pt>
                <c:pt idx="12">
                  <c:v>40179</c:v>
                </c:pt>
                <c:pt idx="13">
                  <c:v>40210</c:v>
                </c:pt>
                <c:pt idx="14">
                  <c:v>40238</c:v>
                </c:pt>
                <c:pt idx="15">
                  <c:v>40269</c:v>
                </c:pt>
                <c:pt idx="16">
                  <c:v>40299</c:v>
                </c:pt>
                <c:pt idx="17">
                  <c:v>40330</c:v>
                </c:pt>
                <c:pt idx="18">
                  <c:v>40360</c:v>
                </c:pt>
                <c:pt idx="19">
                  <c:v>40391</c:v>
                </c:pt>
                <c:pt idx="20">
                  <c:v>40422</c:v>
                </c:pt>
                <c:pt idx="21">
                  <c:v>40452</c:v>
                </c:pt>
                <c:pt idx="22">
                  <c:v>40483</c:v>
                </c:pt>
                <c:pt idx="23">
                  <c:v>40513</c:v>
                </c:pt>
                <c:pt idx="24">
                  <c:v>40544</c:v>
                </c:pt>
                <c:pt idx="25">
                  <c:v>40575</c:v>
                </c:pt>
                <c:pt idx="26">
                  <c:v>40603</c:v>
                </c:pt>
                <c:pt idx="27">
                  <c:v>40634</c:v>
                </c:pt>
                <c:pt idx="28">
                  <c:v>40664</c:v>
                </c:pt>
                <c:pt idx="29">
                  <c:v>40695</c:v>
                </c:pt>
                <c:pt idx="30">
                  <c:v>40725</c:v>
                </c:pt>
                <c:pt idx="31">
                  <c:v>40756</c:v>
                </c:pt>
                <c:pt idx="32">
                  <c:v>40787</c:v>
                </c:pt>
                <c:pt idx="33">
                  <c:v>40817</c:v>
                </c:pt>
                <c:pt idx="34">
                  <c:v>40848</c:v>
                </c:pt>
                <c:pt idx="35">
                  <c:v>40878</c:v>
                </c:pt>
                <c:pt idx="36">
                  <c:v>40909</c:v>
                </c:pt>
                <c:pt idx="37">
                  <c:v>40940</c:v>
                </c:pt>
                <c:pt idx="38">
                  <c:v>40969</c:v>
                </c:pt>
                <c:pt idx="39">
                  <c:v>41000</c:v>
                </c:pt>
                <c:pt idx="40">
                  <c:v>41030</c:v>
                </c:pt>
                <c:pt idx="41">
                  <c:v>41061</c:v>
                </c:pt>
                <c:pt idx="42">
                  <c:v>41091</c:v>
                </c:pt>
                <c:pt idx="43">
                  <c:v>41122</c:v>
                </c:pt>
                <c:pt idx="44">
                  <c:v>41153</c:v>
                </c:pt>
                <c:pt idx="45">
                  <c:v>41183</c:v>
                </c:pt>
                <c:pt idx="46">
                  <c:v>41214</c:v>
                </c:pt>
                <c:pt idx="47">
                  <c:v>41244</c:v>
                </c:pt>
                <c:pt idx="48">
                  <c:v>41275</c:v>
                </c:pt>
                <c:pt idx="49">
                  <c:v>41306</c:v>
                </c:pt>
                <c:pt idx="50">
                  <c:v>41334</c:v>
                </c:pt>
                <c:pt idx="51">
                  <c:v>41365</c:v>
                </c:pt>
                <c:pt idx="52">
                  <c:v>41395</c:v>
                </c:pt>
                <c:pt idx="53">
                  <c:v>41426</c:v>
                </c:pt>
                <c:pt idx="54">
                  <c:v>41456</c:v>
                </c:pt>
                <c:pt idx="55">
                  <c:v>41487</c:v>
                </c:pt>
                <c:pt idx="56">
                  <c:v>41518</c:v>
                </c:pt>
                <c:pt idx="57">
                  <c:v>41548</c:v>
                </c:pt>
                <c:pt idx="58">
                  <c:v>41579</c:v>
                </c:pt>
                <c:pt idx="59">
                  <c:v>41609</c:v>
                </c:pt>
                <c:pt idx="60">
                  <c:v>41640</c:v>
                </c:pt>
                <c:pt idx="61">
                  <c:v>41671</c:v>
                </c:pt>
                <c:pt idx="62">
                  <c:v>41699</c:v>
                </c:pt>
                <c:pt idx="63">
                  <c:v>41730</c:v>
                </c:pt>
              </c:numCache>
            </c:numRef>
          </c:cat>
          <c:val>
            <c:numRef>
              <c:f>'Data förnyelser design'!$F$17:$F$80</c:f>
              <c:numCache>
                <c:formatCode>#,##0</c:formatCode>
                <c:ptCount val="64"/>
                <c:pt idx="0">
                  <c:v>898</c:v>
                </c:pt>
                <c:pt idx="1">
                  <c:v>885</c:v>
                </c:pt>
                <c:pt idx="2">
                  <c:v>887</c:v>
                </c:pt>
                <c:pt idx="3">
                  <c:v>882</c:v>
                </c:pt>
                <c:pt idx="4">
                  <c:v>878</c:v>
                </c:pt>
                <c:pt idx="5">
                  <c:v>898</c:v>
                </c:pt>
                <c:pt idx="6">
                  <c:v>850</c:v>
                </c:pt>
                <c:pt idx="7">
                  <c:v>825</c:v>
                </c:pt>
                <c:pt idx="8">
                  <c:v>809</c:v>
                </c:pt>
                <c:pt idx="9">
                  <c:v>821</c:v>
                </c:pt>
                <c:pt idx="10">
                  <c:v>791</c:v>
                </c:pt>
                <c:pt idx="11">
                  <c:v>797</c:v>
                </c:pt>
                <c:pt idx="12">
                  <c:v>784</c:v>
                </c:pt>
                <c:pt idx="13">
                  <c:v>785</c:v>
                </c:pt>
                <c:pt idx="14">
                  <c:v>829</c:v>
                </c:pt>
                <c:pt idx="15">
                  <c:v>841</c:v>
                </c:pt>
                <c:pt idx="16">
                  <c:v>833</c:v>
                </c:pt>
                <c:pt idx="17">
                  <c:v>871</c:v>
                </c:pt>
                <c:pt idx="18">
                  <c:v>860</c:v>
                </c:pt>
                <c:pt idx="19">
                  <c:v>843</c:v>
                </c:pt>
                <c:pt idx="20">
                  <c:v>817</c:v>
                </c:pt>
                <c:pt idx="21">
                  <c:v>832</c:v>
                </c:pt>
                <c:pt idx="22">
                  <c:v>818</c:v>
                </c:pt>
                <c:pt idx="23">
                  <c:v>837</c:v>
                </c:pt>
                <c:pt idx="24">
                  <c:v>793</c:v>
                </c:pt>
                <c:pt idx="25">
                  <c:v>760</c:v>
                </c:pt>
                <c:pt idx="26">
                  <c:v>816</c:v>
                </c:pt>
                <c:pt idx="27">
                  <c:v>823</c:v>
                </c:pt>
                <c:pt idx="28">
                  <c:v>807</c:v>
                </c:pt>
                <c:pt idx="29">
                  <c:v>838</c:v>
                </c:pt>
                <c:pt idx="30">
                  <c:v>850</c:v>
                </c:pt>
                <c:pt idx="31">
                  <c:v>866</c:v>
                </c:pt>
                <c:pt idx="32">
                  <c:v>860</c:v>
                </c:pt>
                <c:pt idx="33">
                  <c:v>879</c:v>
                </c:pt>
                <c:pt idx="34">
                  <c:v>881</c:v>
                </c:pt>
                <c:pt idx="35">
                  <c:v>928</c:v>
                </c:pt>
                <c:pt idx="36">
                  <c:v>946</c:v>
                </c:pt>
                <c:pt idx="37">
                  <c:v>872</c:v>
                </c:pt>
                <c:pt idx="38">
                  <c:v>912</c:v>
                </c:pt>
                <c:pt idx="39">
                  <c:v>908</c:v>
                </c:pt>
                <c:pt idx="40">
                  <c:v>890</c:v>
                </c:pt>
                <c:pt idx="41">
                  <c:v>869</c:v>
                </c:pt>
                <c:pt idx="42">
                  <c:v>874</c:v>
                </c:pt>
                <c:pt idx="43">
                  <c:v>878</c:v>
                </c:pt>
                <c:pt idx="44">
                  <c:v>854</c:v>
                </c:pt>
                <c:pt idx="45">
                  <c:v>835</c:v>
                </c:pt>
                <c:pt idx="46">
                  <c:v>804</c:v>
                </c:pt>
                <c:pt idx="47">
                  <c:v>758</c:v>
                </c:pt>
                <c:pt idx="48">
                  <c:v>766</c:v>
                </c:pt>
                <c:pt idx="49">
                  <c:v>730</c:v>
                </c:pt>
                <c:pt idx="50">
                  <c:v>740</c:v>
                </c:pt>
                <c:pt idx="51">
                  <c:v>734</c:v>
                </c:pt>
                <c:pt idx="52">
                  <c:v>711</c:v>
                </c:pt>
                <c:pt idx="53">
                  <c:v>649</c:v>
                </c:pt>
                <c:pt idx="54">
                  <c:v>628</c:v>
                </c:pt>
                <c:pt idx="55">
                  <c:v>599</c:v>
                </c:pt>
                <c:pt idx="56">
                  <c:v>603</c:v>
                </c:pt>
                <c:pt idx="57">
                  <c:v>566</c:v>
                </c:pt>
                <c:pt idx="58">
                  <c:v>559</c:v>
                </c:pt>
                <c:pt idx="59">
                  <c:v>529</c:v>
                </c:pt>
                <c:pt idx="60">
                  <c:v>507</c:v>
                </c:pt>
                <c:pt idx="61">
                  <c:v>495</c:v>
                </c:pt>
                <c:pt idx="62">
                  <c:v>507</c:v>
                </c:pt>
                <c:pt idx="63">
                  <c:v>513</c:v>
                </c:pt>
              </c:numCache>
            </c:numRef>
          </c:val>
          <c:extLst xmlns:c16r2="http://schemas.microsoft.com/office/drawing/2015/06/chart">
            <c:ext xmlns:c16="http://schemas.microsoft.com/office/drawing/2014/chart" uri="{C3380CC4-5D6E-409C-BE32-E72D297353CC}">
              <c16:uniqueId val="{00000000-3D67-4D86-9B46-24D86507F315}"/>
            </c:ext>
          </c:extLst>
        </c:ser>
        <c:dLbls/>
        <c:axId val="56719616"/>
        <c:axId val="56721408"/>
      </c:barChart>
      <c:dateAx>
        <c:axId val="56719616"/>
        <c:scaling>
          <c:orientation val="minMax"/>
        </c:scaling>
        <c:axPos val="b"/>
        <c:numFmt formatCode="[$-41D]mmm/yy;@" sourceLinked="1"/>
        <c:majorTickMark val="none"/>
        <c:tickLblPos val="nextTo"/>
        <c:txPr>
          <a:bodyPr rot="-5400000" vert="horz"/>
          <a:lstStyle/>
          <a:p>
            <a:pPr>
              <a:defRPr/>
            </a:pPr>
            <a:endParaRPr lang="hu-HU"/>
          </a:p>
        </c:txPr>
        <c:crossAx val="56721408"/>
        <c:crosses val="autoZero"/>
        <c:auto val="1"/>
        <c:lblOffset val="100"/>
        <c:baseTimeUnit val="months"/>
      </c:dateAx>
      <c:valAx>
        <c:axId val="56721408"/>
        <c:scaling>
          <c:orientation val="minMax"/>
        </c:scaling>
        <c:axPos val="l"/>
        <c:majorGridlines/>
        <c:numFmt formatCode="#,##0" sourceLinked="1"/>
        <c:majorTickMark val="none"/>
        <c:tickLblPos val="nextTo"/>
        <c:crossAx val="56719616"/>
        <c:crosses val="autoZero"/>
        <c:crossBetween val="between"/>
      </c:valAx>
    </c:plotArea>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15B1F3B-11A5-4CAA-83AE-D0F606FBF0C7}" type="datetimeFigureOut">
              <a:rPr lang="sv-SE" smtClean="0"/>
              <a:pPr/>
              <a:t>2016-12-21</a:t>
            </a:fld>
            <a:endParaRPr lang="sv-SE"/>
          </a:p>
        </p:txBody>
      </p:sp>
      <p:sp>
        <p:nvSpPr>
          <p:cNvPr id="4" name="Platshållare för sidfot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08C48D63-96C3-423D-A4A2-CB9C4FB2087C}" type="slidenum">
              <a:rPr lang="sv-SE" smtClean="0"/>
              <a:pPr/>
              <a:t>‹#›</a:t>
            </a:fld>
            <a:endParaRPr lang="sv-S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5B4899A-1388-4DAF-A249-6C725B61271E}" type="datetimeFigureOut">
              <a:rPr lang="sv-SE" smtClean="0"/>
              <a:pPr/>
              <a:t>2016-12-21</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C1B2F3AC-4684-48ED-92EA-B1450CACCF78}" type="slidenum">
              <a:rPr lang="sv-SE" smtClean="0"/>
              <a:pPr/>
              <a:t>‹#›</a:t>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juridik.karnovgroup.se/document/abs/NJA_1995_S_0164?src=document&amp;versid=162-1-2005" TargetMode="External"/><Relationship Id="rId2" Type="http://schemas.openxmlformats.org/officeDocument/2006/relationships/slide" Target="../slides/slide14.xml"/><Relationship Id="rId1" Type="http://schemas.openxmlformats.org/officeDocument/2006/relationships/notesMaster" Target="../notesMasters/notesMaster1.xml"/><Relationship Id="rId5" Type="http://schemas.openxmlformats.org/officeDocument/2006/relationships/hyperlink" Target="http://juridik.karnovgroup.se/document/abs/NJA_1994_S_0074?src=document&amp;versid=162-1-2005" TargetMode="External"/><Relationship Id="rId4" Type="http://schemas.openxmlformats.org/officeDocument/2006/relationships/hyperlink" Target="http://juridik.karnovgroup.se/document/abs/PROP_1992_1993_0048_S_0114?src=document&amp;versid=162-1-2005"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92500" lnSpcReduction="20000"/>
          </a:bodyPr>
          <a:lstStyle/>
          <a:p>
            <a:endParaRPr lang="sv-SE" dirty="0"/>
          </a:p>
          <a:p>
            <a:r>
              <a:rPr lang="sv-SE" dirty="0"/>
              <a:t>Designers Revolt, </a:t>
            </a:r>
            <a:r>
              <a:rPr lang="sv-SE" dirty="0" err="1"/>
              <a:t>see</a:t>
            </a:r>
            <a:r>
              <a:rPr lang="sv-SE" dirty="0"/>
              <a:t> C-5/11 the Donner</a:t>
            </a:r>
            <a:r>
              <a:rPr lang="sv-SE" baseline="0" dirty="0"/>
              <a:t> Case</a:t>
            </a:r>
            <a:endParaRPr lang="sv-SE" dirty="0"/>
          </a:p>
          <a:p>
            <a:r>
              <a:rPr lang="sv-SE" dirty="0"/>
              <a:t>Mini </a:t>
            </a:r>
            <a:r>
              <a:rPr lang="sv-SE" dirty="0" err="1"/>
              <a:t>Maglite</a:t>
            </a:r>
            <a:r>
              <a:rPr lang="sv-SE" dirty="0"/>
              <a:t>, NJA</a:t>
            </a:r>
            <a:r>
              <a:rPr lang="sv-SE" baseline="0" dirty="0"/>
              <a:t> 2009 s 159</a:t>
            </a:r>
          </a:p>
          <a:p>
            <a:r>
              <a:rPr lang="sv-SE" dirty="0"/>
              <a:t>Tankarna bakom 1970 års lagstiftning får därmed anses ha varit att skyddet för brukskonst i första hand skulle tillgodoses inom ramen för en mönsterrätt (jfr Olsson, Upphovsrättslagstiftningen, 2 uppl. 2006, s. 52) och att förutsättningarna för en upphovsrätt skulle bedömas mot den bakgrunden.</a:t>
            </a:r>
          </a:p>
          <a:p>
            <a:r>
              <a:rPr lang="sv-SE" dirty="0"/>
              <a:t>Det finns emellertid inte något hinder mot att ett och samma alster har båda formerna av skydd (10 § upphovsrättslagen, a. prop. s. 128 f.). I olika sammanhang har det också anförts att mönsterskyddslagen inte har kunnat ge det skydd åt produkter av brukskonst eller åt nya former som lagstiftaren förutsatte och att praxis har utvecklats i riktning mot ett mera omfattande upphovsrättsligt skydd än tidigare. Ett sådant synsätt har kommit till uttryck i rättsfallet </a:t>
            </a:r>
            <a:r>
              <a:rPr lang="sv-SE" dirty="0">
                <a:hlinkClick r:id="rId3" action="ppaction://hlinkfile"/>
              </a:rPr>
              <a:t>NJA 1995 s. 164</a:t>
            </a:r>
            <a:r>
              <a:rPr lang="sv-SE" dirty="0"/>
              <a:t>, där HD fann att en modeprodukt, en stickad tunika, utgjorde ett upphovsrättsligt skyddat alster av brukskonst. </a:t>
            </a:r>
          </a:p>
          <a:p>
            <a:endParaRPr lang="sv-SE" dirty="0"/>
          </a:p>
          <a:p>
            <a:r>
              <a:rPr lang="sv-SE" dirty="0"/>
              <a:t>stöd saknas i nu gällande rätt för att - under intryck av EG-direktiven - på området för brukskonst avvika från hittills tillämpade krav för upphovsrätt (prop. </a:t>
            </a:r>
            <a:r>
              <a:rPr lang="sv-SE" dirty="0">
                <a:hlinkClick r:id="rId4" action="ppaction://hlinkfile"/>
              </a:rPr>
              <a:t>1992/93:48 s. 114</a:t>
            </a:r>
            <a:r>
              <a:rPr lang="sv-SE" dirty="0"/>
              <a:t> och 1993/94:109 s. 23 samt bl.a. Bernitz m.fl., a.a. s. 43 f., </a:t>
            </a:r>
            <a:r>
              <a:rPr lang="sv-SE" dirty="0" err="1"/>
              <a:t>Karnell</a:t>
            </a:r>
            <a:r>
              <a:rPr lang="sv-SE" dirty="0"/>
              <a:t> i NIR 1998 s. 157 ff. och Levin, Lärobok i immaterialrätt, 9 uppl. 2007, s. 83).</a:t>
            </a:r>
          </a:p>
          <a:p>
            <a:endParaRPr lang="sv-SE" dirty="0"/>
          </a:p>
          <a:p>
            <a:r>
              <a:rPr lang="sv-SE" dirty="0"/>
              <a:t>Omfånget bestäms med ledning bl.a. av verkets originalitet. Ett förhållandevis lågt krav på alstrets originalitet och därmed på verkshöjden skulle kunna balanseras av ett i motsvarande mån begränsat skyddsomfång (jfr Levin, a.a. s. 77, 81 och 91 samt Lindberg i NIR 2003 s. 443). Till stöd för en sådan utveckling kan åberopas att upphovsrätten i viss utsträckning bör kunna uppmuntra kompetenta och seriösa formgivarinsatser samtidigt som det finns ett intresse av att försöka hindra alltför långtgående efterbildningsverksamhet. Argument av detta slag fick betydelse för utgången i det tidigare nämnda rättsfallet om en modeprodukt (</a:t>
            </a:r>
            <a:r>
              <a:rPr lang="sv-SE" dirty="0">
                <a:hlinkClick r:id="rId3" action="ppaction://hlinkfile"/>
              </a:rPr>
              <a:t>NJA 1995 s. 164</a:t>
            </a:r>
            <a:r>
              <a:rPr lang="sv-SE" dirty="0"/>
              <a:t>). I rättsfallet </a:t>
            </a:r>
            <a:r>
              <a:rPr lang="sv-SE" dirty="0">
                <a:hlinkClick r:id="rId5" action="ppaction://hlinkfile"/>
              </a:rPr>
              <a:t>NJA 1994 s. 74</a:t>
            </a:r>
            <a:r>
              <a:rPr lang="sv-SE" dirty="0"/>
              <a:t> har HD funnit att ett smultronmönster avsett för dekorativa textilier har förtjänat upphovsrättsligt skydd, trots att mönstret skapats av naturalistiska och välkända komponenter och dess innehåll inte var unikt. Mot denna bakgrund fick skyddsomfånget anses vara relativt begränsat. Det omfattade emellertid, enligt vad som uttalades i avgörandet, inte bara skydd mot en direkt kopiering utan också mot framställning av ett annat mönster som, sett som en helhet, företedde en påfallande likhet.</a:t>
            </a:r>
          </a:p>
          <a:p>
            <a:r>
              <a:rPr lang="sv-SE" sz="1200" b="1" kern="1200" baseline="0" dirty="0">
                <a:solidFill>
                  <a:schemeClr val="tx1"/>
                </a:solidFill>
                <a:latin typeface="+mn-lt"/>
                <a:ea typeface="+mn-ea"/>
                <a:cs typeface="+mn-cs"/>
              </a:rPr>
              <a:t>Ibland förlorar man fast man vinner.</a:t>
            </a:r>
          </a:p>
          <a:p>
            <a:r>
              <a:rPr lang="sv-SE" sz="1200" kern="1200" baseline="0" dirty="0">
                <a:solidFill>
                  <a:schemeClr val="tx1"/>
                </a:solidFill>
                <a:latin typeface="+mn-lt"/>
                <a:ea typeface="+mn-ea"/>
                <a:cs typeface="+mn-cs"/>
              </a:rPr>
              <a:t>På en mässa i Danmark, samma år som produktionsstarten, upptäckte Marie och Kina en</a:t>
            </a:r>
          </a:p>
          <a:p>
            <a:r>
              <a:rPr lang="sv-SE" sz="1200" kern="1200" baseline="0" dirty="0">
                <a:solidFill>
                  <a:schemeClr val="tx1"/>
                </a:solidFill>
                <a:latin typeface="+mn-lt"/>
                <a:ea typeface="+mn-ea"/>
                <a:cs typeface="+mn-cs"/>
              </a:rPr>
              <a:t>monter full med kopior av </a:t>
            </a:r>
            <a:r>
              <a:rPr lang="sv-SE" sz="1200" kern="1200" baseline="0" dirty="0" err="1">
                <a:solidFill>
                  <a:schemeClr val="tx1"/>
                </a:solidFill>
                <a:latin typeface="+mn-lt"/>
                <a:ea typeface="+mn-ea"/>
                <a:cs typeface="+mn-cs"/>
              </a:rPr>
              <a:t>Elflugan</a:t>
            </a:r>
            <a:r>
              <a:rPr lang="sv-SE" sz="1200" kern="1200" baseline="0" dirty="0">
                <a:solidFill>
                  <a:schemeClr val="tx1"/>
                </a:solidFill>
                <a:latin typeface="+mn-lt"/>
                <a:ea typeface="+mn-ea"/>
                <a:cs typeface="+mn-cs"/>
              </a:rPr>
              <a:t>. En par konkurrenter hade börjat tillverka och sälja</a:t>
            </a:r>
          </a:p>
          <a:p>
            <a:r>
              <a:rPr lang="sv-SE" sz="1200" kern="1200" baseline="0" dirty="0">
                <a:solidFill>
                  <a:schemeClr val="tx1"/>
                </a:solidFill>
                <a:latin typeface="+mn-lt"/>
                <a:ea typeface="+mn-ea"/>
                <a:cs typeface="+mn-cs"/>
              </a:rPr>
              <a:t>efterbildningar av deras ljusarmatur till ett betydligt lägre pris. Försäljningen av originalet</a:t>
            </a:r>
          </a:p>
          <a:p>
            <a:r>
              <a:rPr lang="sv-SE" sz="1200" kern="1200" baseline="0" dirty="0">
                <a:solidFill>
                  <a:schemeClr val="tx1"/>
                </a:solidFill>
                <a:latin typeface="+mn-lt"/>
                <a:ea typeface="+mn-ea"/>
                <a:cs typeface="+mn-cs"/>
              </a:rPr>
              <a:t>rasade samtidigt som ett av företagen hann sälja sin kopia i drygt 16 000 exemplar innan</a:t>
            </a:r>
          </a:p>
          <a:p>
            <a:r>
              <a:rPr lang="sv-SE" sz="1200" kern="1200" baseline="0" dirty="0">
                <a:solidFill>
                  <a:schemeClr val="tx1"/>
                </a:solidFill>
                <a:latin typeface="+mn-lt"/>
                <a:ea typeface="+mn-ea"/>
                <a:cs typeface="+mn-cs"/>
              </a:rPr>
              <a:t>ett avtal om säljstopp upprättades mellan parterna.</a:t>
            </a:r>
          </a:p>
          <a:p>
            <a:r>
              <a:rPr lang="sv-SE" sz="1200" kern="1200" baseline="0" dirty="0">
                <a:solidFill>
                  <a:schemeClr val="tx1"/>
                </a:solidFill>
                <a:latin typeface="+mn-lt"/>
                <a:ea typeface="+mn-ea"/>
                <a:cs typeface="+mn-cs"/>
              </a:rPr>
              <a:t>Marie och Kina inledde en mycket segdragen och svårbedömd rättsprocess mot båda företagen.</a:t>
            </a:r>
          </a:p>
          <a:p>
            <a:r>
              <a:rPr lang="sv-SE" sz="1200" kern="1200" baseline="0" dirty="0">
                <a:solidFill>
                  <a:schemeClr val="tx1"/>
                </a:solidFill>
                <a:latin typeface="+mn-lt"/>
                <a:ea typeface="+mn-ea"/>
                <a:cs typeface="+mn-cs"/>
              </a:rPr>
              <a:t>Det företag som fortsatte sälja sin kopia av </a:t>
            </a:r>
            <a:r>
              <a:rPr lang="sv-SE" sz="1200" kern="1200" baseline="0" dirty="0" err="1">
                <a:solidFill>
                  <a:schemeClr val="tx1"/>
                </a:solidFill>
                <a:latin typeface="+mn-lt"/>
                <a:ea typeface="+mn-ea"/>
                <a:cs typeface="+mn-cs"/>
              </a:rPr>
              <a:t>Elflugan</a:t>
            </a:r>
            <a:r>
              <a:rPr lang="sv-SE" sz="1200" kern="1200" baseline="0" dirty="0">
                <a:solidFill>
                  <a:schemeClr val="tx1"/>
                </a:solidFill>
                <a:latin typeface="+mn-lt"/>
                <a:ea typeface="+mn-ea"/>
                <a:cs typeface="+mn-cs"/>
              </a:rPr>
              <a:t> tog de till marknadsdomstolen.</a:t>
            </a:r>
          </a:p>
          <a:p>
            <a:r>
              <a:rPr lang="sv-SE" sz="1200" kern="1200" baseline="0" dirty="0">
                <a:solidFill>
                  <a:schemeClr val="tx1"/>
                </a:solidFill>
                <a:latin typeface="+mn-lt"/>
                <a:ea typeface="+mn-ea"/>
                <a:cs typeface="+mn-cs"/>
              </a:rPr>
              <a:t>2001 föll domen till Marie och Kinas fördel. Dessvärre satte motparten då sitt företag i</a:t>
            </a:r>
          </a:p>
          <a:p>
            <a:r>
              <a:rPr lang="sv-SE" sz="1200" kern="1200" baseline="0" dirty="0">
                <a:solidFill>
                  <a:schemeClr val="tx1"/>
                </a:solidFill>
                <a:latin typeface="+mn-lt"/>
                <a:ea typeface="+mn-ea"/>
                <a:cs typeface="+mn-cs"/>
              </a:rPr>
              <a:t>konkurs, så även om de vann fick de stå för sina omfattande rättegångskostnader själva.</a:t>
            </a:r>
          </a:p>
          <a:p>
            <a:r>
              <a:rPr lang="sv-SE" sz="1200" kern="1200" baseline="0" dirty="0">
                <a:solidFill>
                  <a:schemeClr val="tx1"/>
                </a:solidFill>
                <a:latin typeface="+mn-lt"/>
                <a:ea typeface="+mn-ea"/>
                <a:cs typeface="+mn-cs"/>
              </a:rPr>
              <a:t>De gick vidare till Varbergs tingsrätt och startade en process mot det andra företaget</a:t>
            </a:r>
          </a:p>
          <a:p>
            <a:r>
              <a:rPr lang="sv-SE" sz="1200" kern="1200" baseline="0" dirty="0">
                <a:solidFill>
                  <a:schemeClr val="tx1"/>
                </a:solidFill>
                <a:latin typeface="+mn-lt"/>
                <a:ea typeface="+mn-ea"/>
                <a:cs typeface="+mn-cs"/>
              </a:rPr>
              <a:t>om intrång i upphovsrätten och skadestånd för intrånget. 2006 tilldömde rätten dem drygt</a:t>
            </a:r>
          </a:p>
          <a:p>
            <a:r>
              <a:rPr lang="sv-SE" sz="1200" kern="1200" baseline="0" dirty="0">
                <a:solidFill>
                  <a:schemeClr val="tx1"/>
                </a:solidFill>
                <a:latin typeface="+mn-lt"/>
                <a:ea typeface="+mn-ea"/>
                <a:cs typeface="+mn-cs"/>
              </a:rPr>
              <a:t>två miljoner kronor i utebliven royalty och skadestånd för upphovsbrott. En nästan tioårig</a:t>
            </a:r>
          </a:p>
          <a:p>
            <a:r>
              <a:rPr lang="sv-SE" sz="1200" kern="1200" baseline="0" dirty="0">
                <a:solidFill>
                  <a:schemeClr val="tx1"/>
                </a:solidFill>
                <a:latin typeface="+mn-lt"/>
                <a:ea typeface="+mn-ea"/>
                <a:cs typeface="+mn-cs"/>
              </a:rPr>
              <a:t>upphovsrättsligprocess tog slut.</a:t>
            </a:r>
          </a:p>
          <a:p>
            <a:endParaRPr lang="sv-SE" dirty="0"/>
          </a:p>
        </p:txBody>
      </p:sp>
      <p:sp>
        <p:nvSpPr>
          <p:cNvPr id="4" name="Platshållare för bildnummer 3"/>
          <p:cNvSpPr>
            <a:spLocks noGrp="1"/>
          </p:cNvSpPr>
          <p:nvPr>
            <p:ph type="sldNum" sz="quarter" idx="10"/>
          </p:nvPr>
        </p:nvSpPr>
        <p:spPr/>
        <p:txBody>
          <a:bodyPr/>
          <a:lstStyle/>
          <a:p>
            <a:fld id="{C1B2F3AC-4684-48ED-92EA-B1450CACCF78}" type="slidenum">
              <a:rPr lang="sv-SE" smtClean="0"/>
              <a:pPr/>
              <a:t>14</a:t>
            </a:fld>
            <a:endParaRPr lang="sv-SE"/>
          </a:p>
        </p:txBody>
      </p:sp>
    </p:spTree>
    <p:extLst>
      <p:ext uri="{BB962C8B-B14F-4D97-AF65-F5344CB8AC3E}">
        <p14:creationId xmlns:p14="http://schemas.microsoft.com/office/powerpoint/2010/main" xmlns="" val="1497248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811E4BCB-FB78-439B-8630-234BCD7D6395}" type="datetimeFigureOut">
              <a:rPr lang="sv-SE" smtClean="0"/>
              <a:pPr/>
              <a:t>2016-12-21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8025795-3A3B-4574-92FB-A09484EA4D71}"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811E4BCB-FB78-439B-8630-234BCD7D6395}" type="datetimeFigureOut">
              <a:rPr lang="sv-SE" smtClean="0"/>
              <a:pPr/>
              <a:t>2016-12-21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8025795-3A3B-4574-92FB-A09484EA4D71}"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811E4BCB-FB78-439B-8630-234BCD7D6395}" type="datetimeFigureOut">
              <a:rPr lang="sv-SE" smtClean="0"/>
              <a:pPr/>
              <a:t>2016-12-21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8025795-3A3B-4574-92FB-A09484EA4D71}"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811E4BCB-FB78-439B-8630-234BCD7D6395}" type="datetimeFigureOut">
              <a:rPr lang="sv-SE" smtClean="0"/>
              <a:pPr/>
              <a:t>2016-12-21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8025795-3A3B-4574-92FB-A09484EA4D71}"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811E4BCB-FB78-439B-8630-234BCD7D6395}" type="datetimeFigureOut">
              <a:rPr lang="sv-SE" smtClean="0"/>
              <a:pPr/>
              <a:t>2016-12-21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8025795-3A3B-4574-92FB-A09484EA4D71}"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811E4BCB-FB78-439B-8630-234BCD7D6395}" type="datetimeFigureOut">
              <a:rPr lang="sv-SE" smtClean="0"/>
              <a:pPr/>
              <a:t>2016-12-21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8025795-3A3B-4574-92FB-A09484EA4D71}"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811E4BCB-FB78-439B-8630-234BCD7D6395}" type="datetimeFigureOut">
              <a:rPr lang="sv-SE" smtClean="0"/>
              <a:pPr/>
              <a:t>2016-12-21</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8025795-3A3B-4574-92FB-A09484EA4D71}"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811E4BCB-FB78-439B-8630-234BCD7D6395}" type="datetimeFigureOut">
              <a:rPr lang="sv-SE" smtClean="0"/>
              <a:pPr/>
              <a:t>2016-12-21</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8025795-3A3B-4574-92FB-A09484EA4D71}"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11E4BCB-FB78-439B-8630-234BCD7D6395}" type="datetimeFigureOut">
              <a:rPr lang="sv-SE" smtClean="0"/>
              <a:pPr/>
              <a:t>2016-12-21</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8025795-3A3B-4574-92FB-A09484EA4D71}"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811E4BCB-FB78-439B-8630-234BCD7D6395}" type="datetimeFigureOut">
              <a:rPr lang="sv-SE" smtClean="0"/>
              <a:pPr/>
              <a:t>2016-12-21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8025795-3A3B-4574-92FB-A09484EA4D71}"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811E4BCB-FB78-439B-8630-234BCD7D6395}" type="datetimeFigureOut">
              <a:rPr lang="sv-SE" smtClean="0"/>
              <a:pPr/>
              <a:t>2016-12-21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8025795-3A3B-4574-92FB-A09484EA4D71}"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E4BCB-FB78-439B-8630-234BCD7D6395}" type="datetimeFigureOut">
              <a:rPr lang="sv-SE" smtClean="0"/>
              <a:pPr/>
              <a:t>2016-12-21</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025795-3A3B-4574-92FB-A09484EA4D71}" type="slidenum">
              <a:rPr lang="sv-SE" smtClean="0"/>
              <a:pPr/>
              <a:t>‹#›</a:t>
            </a:fld>
            <a:endParaRPr lang="sv-SE"/>
          </a:p>
        </p:txBody>
      </p:sp>
      <p:sp>
        <p:nvSpPr>
          <p:cNvPr id="7" name="Rektangel 6"/>
          <p:cNvSpPr/>
          <p:nvPr/>
        </p:nvSpPr>
        <p:spPr>
          <a:xfrm>
            <a:off x="0" y="0"/>
            <a:ext cx="9144000" cy="333375"/>
          </a:xfrm>
          <a:prstGeom prst="rect">
            <a:avLst/>
          </a:prstGeom>
          <a:solidFill>
            <a:srgbClr val="B9C1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v-SE"/>
          </a:p>
        </p:txBody>
      </p:sp>
      <p:sp>
        <p:nvSpPr>
          <p:cNvPr id="8" name="Rektangel 7"/>
          <p:cNvSpPr/>
          <p:nvPr/>
        </p:nvSpPr>
        <p:spPr>
          <a:xfrm>
            <a:off x="0" y="6524625"/>
            <a:ext cx="9144000" cy="333375"/>
          </a:xfrm>
          <a:prstGeom prst="rect">
            <a:avLst/>
          </a:prstGeom>
          <a:solidFill>
            <a:srgbClr val="A2A9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v-SE"/>
          </a:p>
        </p:txBody>
      </p:sp>
      <p:pic>
        <p:nvPicPr>
          <p:cNvPr id="9" name="Bildobjekt 5" descr="PRV_pp.jpg"/>
          <p:cNvPicPr>
            <a:picLocks noChangeAspect="1"/>
          </p:cNvPicPr>
          <p:nvPr/>
        </p:nvPicPr>
        <p:blipFill>
          <a:blip r:embed="rId13" cstate="print"/>
          <a:srcRect/>
          <a:stretch>
            <a:fillRect/>
          </a:stretch>
        </p:blipFill>
        <p:spPr bwMode="auto">
          <a:xfrm>
            <a:off x="7740650" y="5983288"/>
            <a:ext cx="911225" cy="4349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google.se/url?sa=i&amp;rct=j&amp;q=&amp;esrc=s&amp;frm=1&amp;source=images&amp;cd=&amp;cad=rja&amp;uact=8&amp;ved=0CAcQjRw&amp;url=http://commons.wikimedia.org/wiki/File:4xcolor_mini_maglite_20050614.jpg&amp;ei=BDUAVdefJ8v7ywPfhIGQBQ&amp;bvm=bv.87611401,d.bGQ&amp;psig=AFQjCNGdgeIYiuyiJW5Us7Mnke5-2T3zeA&amp;ust=1426163289637484"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3568" y="2060848"/>
            <a:ext cx="7772400" cy="1470025"/>
          </a:xfrm>
          <a:noFill/>
        </p:spPr>
        <p:txBody>
          <a:bodyPr>
            <a:normAutofit/>
          </a:bodyPr>
          <a:lstStyle/>
          <a:p>
            <a:r>
              <a:rPr lang="sv-SE" dirty="0" err="1"/>
              <a:t>Use</a:t>
            </a:r>
            <a:r>
              <a:rPr lang="sv-SE" dirty="0"/>
              <a:t> </a:t>
            </a:r>
            <a:r>
              <a:rPr lang="sv-SE" dirty="0" err="1"/>
              <a:t>of</a:t>
            </a:r>
            <a:r>
              <a:rPr lang="sv-SE" dirty="0"/>
              <a:t> </a:t>
            </a:r>
            <a:r>
              <a:rPr lang="sv-SE" dirty="0" err="1"/>
              <a:t>Registered</a:t>
            </a:r>
            <a:r>
              <a:rPr lang="sv-SE" dirty="0"/>
              <a:t> Design in Sweden</a:t>
            </a:r>
          </a:p>
        </p:txBody>
      </p:sp>
      <p:sp>
        <p:nvSpPr>
          <p:cNvPr id="4" name="Underrubrik 3"/>
          <p:cNvSpPr>
            <a:spLocks noGrp="1"/>
          </p:cNvSpPr>
          <p:nvPr>
            <p:ph type="subTitle" idx="1"/>
          </p:nvPr>
        </p:nvSpPr>
        <p:spPr>
          <a:xfrm>
            <a:off x="1371600" y="3886200"/>
            <a:ext cx="6800800" cy="1752600"/>
          </a:xfrm>
        </p:spPr>
        <p:txBody>
          <a:bodyPr>
            <a:normAutofit/>
          </a:bodyPr>
          <a:lstStyle/>
          <a:p>
            <a:r>
              <a:rPr lang="sv-SE" sz="2400" dirty="0"/>
              <a:t>Magnus Ahlgren</a:t>
            </a:r>
          </a:p>
          <a:p>
            <a:r>
              <a:rPr lang="sv-SE" sz="2400" dirty="0" err="1"/>
              <a:t>Deputy</a:t>
            </a:r>
            <a:r>
              <a:rPr lang="sv-SE" sz="2400" dirty="0"/>
              <a:t> </a:t>
            </a:r>
            <a:r>
              <a:rPr lang="sv-SE" sz="2400" dirty="0" err="1"/>
              <a:t>Head</a:t>
            </a:r>
            <a:r>
              <a:rPr lang="sv-SE" sz="2400" dirty="0"/>
              <a:t>, Legal</a:t>
            </a:r>
          </a:p>
          <a:p>
            <a:r>
              <a:rPr lang="sv-SE" sz="2400" dirty="0" err="1"/>
              <a:t>Designs-</a:t>
            </a:r>
            <a:r>
              <a:rPr lang="sv-SE" sz="2400" dirty="0"/>
              <a:t> and </a:t>
            </a:r>
            <a:r>
              <a:rPr lang="sv-SE" sz="2400" dirty="0" err="1"/>
              <a:t>Trademarks</a:t>
            </a:r>
            <a:r>
              <a:rPr lang="sv-SE" sz="2400" dirty="0"/>
              <a:t> Department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i="1" dirty="0"/>
              <a:t>Second </a:t>
            </a:r>
            <a:r>
              <a:rPr lang="sv-SE" i="1" dirty="0" err="1"/>
              <a:t>renewals</a:t>
            </a:r>
            <a:endParaRPr lang="sv-SE" dirty="0"/>
          </a:p>
        </p:txBody>
      </p:sp>
      <p:sp>
        <p:nvSpPr>
          <p:cNvPr id="3" name="Platshållare för innehåll 2"/>
          <p:cNvSpPr>
            <a:spLocks noGrp="1"/>
          </p:cNvSpPr>
          <p:nvPr>
            <p:ph idx="1"/>
          </p:nvPr>
        </p:nvSpPr>
        <p:spPr/>
        <p:txBody>
          <a:bodyPr>
            <a:normAutofit/>
          </a:bodyPr>
          <a:lstStyle/>
          <a:p>
            <a:pPr>
              <a:buFont typeface="Wingdings" pitchFamily="2" charset="2"/>
              <a:buChar char="Ø"/>
            </a:pPr>
            <a:r>
              <a:rPr lang="sv-SE" dirty="0"/>
              <a:t>2011 and 2012; 40 % </a:t>
            </a:r>
          </a:p>
          <a:p>
            <a:pPr>
              <a:buNone/>
            </a:pPr>
            <a:endParaRPr lang="sv-SE" dirty="0"/>
          </a:p>
          <a:p>
            <a:pPr>
              <a:buFont typeface="Wingdings" pitchFamily="2" charset="2"/>
              <a:buChar char="Ø"/>
            </a:pPr>
            <a:r>
              <a:rPr lang="sv-SE" dirty="0"/>
              <a:t>2013; 26 %.</a:t>
            </a:r>
          </a:p>
          <a:p>
            <a:pPr>
              <a:buNone/>
            </a:pPr>
            <a:endParaRPr lang="sv-S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i="1" dirty="0" err="1"/>
              <a:t>Conclusions</a:t>
            </a:r>
            <a:r>
              <a:rPr lang="sv-SE" i="1" dirty="0"/>
              <a:t> </a:t>
            </a:r>
            <a:r>
              <a:rPr lang="sv-SE" sz="2800" i="1" dirty="0"/>
              <a:t>-</a:t>
            </a:r>
            <a:r>
              <a:rPr lang="sv-SE" sz="2800" i="1" dirty="0" err="1"/>
              <a:t>Renewals</a:t>
            </a:r>
            <a:endParaRPr lang="sv-SE" sz="2800" dirty="0"/>
          </a:p>
        </p:txBody>
      </p:sp>
      <p:sp>
        <p:nvSpPr>
          <p:cNvPr id="3" name="Platshållare för innehåll 2"/>
          <p:cNvSpPr>
            <a:spLocks noGrp="1"/>
          </p:cNvSpPr>
          <p:nvPr>
            <p:ph idx="1"/>
          </p:nvPr>
        </p:nvSpPr>
        <p:spPr/>
        <p:txBody>
          <a:bodyPr>
            <a:normAutofit/>
          </a:bodyPr>
          <a:lstStyle/>
          <a:p>
            <a:pPr algn="ctr">
              <a:buNone/>
            </a:pPr>
            <a:endParaRPr lang="sv-SE" sz="1000" i="1" dirty="0"/>
          </a:p>
          <a:p>
            <a:pPr lvl="0">
              <a:buFont typeface="Wingdings" pitchFamily="2" charset="2"/>
              <a:buChar char="Ø"/>
            </a:pPr>
            <a:r>
              <a:rPr lang="sv-SE" dirty="0"/>
              <a:t> </a:t>
            </a:r>
            <a:r>
              <a:rPr lang="sv-SE" sz="2800" dirty="0" err="1"/>
              <a:t>Larger</a:t>
            </a:r>
            <a:r>
              <a:rPr lang="sv-SE" sz="2800" dirty="0"/>
              <a:t> </a:t>
            </a:r>
            <a:r>
              <a:rPr lang="sv-SE" sz="2800" dirty="0" err="1"/>
              <a:t>users</a:t>
            </a:r>
            <a:r>
              <a:rPr lang="sv-SE" sz="2800" dirty="0"/>
              <a:t>, who are </a:t>
            </a:r>
            <a:r>
              <a:rPr lang="sv-SE" sz="2800" dirty="0" err="1"/>
              <a:t>more</a:t>
            </a:r>
            <a:r>
              <a:rPr lang="sv-SE" sz="2800" dirty="0"/>
              <a:t> </a:t>
            </a:r>
            <a:r>
              <a:rPr lang="sv-SE" sz="2800" dirty="0" err="1"/>
              <a:t>prone</a:t>
            </a:r>
            <a:r>
              <a:rPr lang="sv-SE" sz="2800" dirty="0"/>
              <a:t> to </a:t>
            </a:r>
            <a:r>
              <a:rPr lang="sv-SE" sz="2800" dirty="0" err="1"/>
              <a:t>renewal</a:t>
            </a:r>
            <a:r>
              <a:rPr lang="sv-SE" sz="2800" dirty="0"/>
              <a:t>, </a:t>
            </a:r>
            <a:r>
              <a:rPr lang="sv-SE" sz="2800" dirty="0" err="1"/>
              <a:t>tend</a:t>
            </a:r>
            <a:r>
              <a:rPr lang="sv-SE" sz="2800" dirty="0"/>
              <a:t> to </a:t>
            </a:r>
            <a:r>
              <a:rPr lang="sv-SE" sz="2800" dirty="0" err="1"/>
              <a:t>file</a:t>
            </a:r>
            <a:r>
              <a:rPr lang="sv-SE" sz="2800" dirty="0"/>
              <a:t> at EUIPO.</a:t>
            </a:r>
          </a:p>
          <a:p>
            <a:pPr lvl="0">
              <a:buNone/>
            </a:pPr>
            <a:endParaRPr lang="sv-SE" sz="1200" dirty="0"/>
          </a:p>
          <a:p>
            <a:pPr lvl="0">
              <a:buFont typeface="Wingdings" pitchFamily="2" charset="2"/>
              <a:buChar char="Ø"/>
            </a:pPr>
            <a:r>
              <a:rPr lang="sv-SE" sz="2800" dirty="0" err="1"/>
              <a:t>Natural</a:t>
            </a:r>
            <a:r>
              <a:rPr lang="sv-SE" sz="2800" dirty="0"/>
              <a:t> persons show a </a:t>
            </a:r>
            <a:r>
              <a:rPr lang="sv-SE" sz="2800" dirty="0" err="1"/>
              <a:t>lower</a:t>
            </a:r>
            <a:r>
              <a:rPr lang="sv-SE" sz="2800" dirty="0"/>
              <a:t> </a:t>
            </a:r>
            <a:r>
              <a:rPr lang="sv-SE" sz="2800" dirty="0" err="1"/>
              <a:t>degree</a:t>
            </a:r>
            <a:r>
              <a:rPr lang="sv-SE" sz="2800" dirty="0"/>
              <a:t> of </a:t>
            </a:r>
            <a:r>
              <a:rPr lang="sv-SE" sz="2800" dirty="0" err="1"/>
              <a:t>renewal</a:t>
            </a:r>
            <a:endParaRPr lang="sv-SE" sz="2800" dirty="0"/>
          </a:p>
          <a:p>
            <a:pPr lvl="0">
              <a:buNone/>
            </a:pPr>
            <a:endParaRPr lang="sv-SE" sz="1200" dirty="0"/>
          </a:p>
          <a:p>
            <a:pPr lvl="0">
              <a:buFont typeface="Wingdings" pitchFamily="2" charset="2"/>
              <a:buChar char="Ø"/>
            </a:pPr>
            <a:r>
              <a:rPr lang="sv-SE" sz="2800" dirty="0" err="1"/>
              <a:t>Declining</a:t>
            </a:r>
            <a:r>
              <a:rPr lang="sv-SE" sz="2800" dirty="0"/>
              <a:t> </a:t>
            </a:r>
            <a:r>
              <a:rPr lang="sv-SE" sz="2800" dirty="0" err="1"/>
              <a:t>renewal</a:t>
            </a:r>
            <a:r>
              <a:rPr lang="sv-SE" sz="2800" dirty="0"/>
              <a:t> </a:t>
            </a:r>
            <a:r>
              <a:rPr lang="sv-SE" sz="2800" dirty="0" err="1"/>
              <a:t>base</a:t>
            </a:r>
            <a:r>
              <a:rPr lang="sv-SE" sz="2800" dirty="0"/>
              <a:t>, ~500/</a:t>
            </a:r>
            <a:r>
              <a:rPr lang="sv-SE" sz="2800" dirty="0" err="1"/>
              <a:t>year</a:t>
            </a:r>
            <a:endParaRPr lang="sv-SE" sz="2800" dirty="0"/>
          </a:p>
          <a:p>
            <a:pPr lvl="0">
              <a:buNone/>
            </a:pPr>
            <a:endParaRPr lang="sv-SE" sz="1200" dirty="0"/>
          </a:p>
          <a:p>
            <a:pPr lvl="0">
              <a:buFont typeface="Wingdings" pitchFamily="2" charset="2"/>
              <a:buChar char="Ø"/>
            </a:pPr>
            <a:r>
              <a:rPr lang="sv-SE" sz="2800" dirty="0" err="1"/>
              <a:t>Shorter</a:t>
            </a:r>
            <a:r>
              <a:rPr lang="sv-SE" sz="2800" dirty="0"/>
              <a:t> ”life” of </a:t>
            </a:r>
            <a:r>
              <a:rPr lang="sv-SE" sz="2800" dirty="0" err="1"/>
              <a:t>registered</a:t>
            </a:r>
            <a:r>
              <a:rPr lang="sv-SE" sz="2800" dirty="0"/>
              <a:t> designs</a:t>
            </a:r>
          </a:p>
          <a:p>
            <a:pPr>
              <a:buNone/>
            </a:pPr>
            <a:endParaRPr lang="sv-S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To </a:t>
            </a:r>
            <a:r>
              <a:rPr lang="sv-SE" dirty="0" err="1"/>
              <a:t>sum</a:t>
            </a:r>
            <a:r>
              <a:rPr lang="sv-SE" dirty="0"/>
              <a:t> up</a:t>
            </a:r>
          </a:p>
        </p:txBody>
      </p:sp>
      <p:sp>
        <p:nvSpPr>
          <p:cNvPr id="4" name="Underrubrik 2"/>
          <p:cNvSpPr>
            <a:spLocks noGrp="1"/>
          </p:cNvSpPr>
          <p:nvPr>
            <p:ph idx="1"/>
          </p:nvPr>
        </p:nvSpPr>
        <p:spPr/>
        <p:txBody>
          <a:bodyPr/>
          <a:lstStyle/>
          <a:p>
            <a:pPr>
              <a:buFont typeface="Wingdings" pitchFamily="2" charset="2"/>
              <a:buChar char="Ø"/>
            </a:pPr>
            <a:r>
              <a:rPr lang="sv-SE" dirty="0">
                <a:solidFill>
                  <a:schemeClr val="tx1">
                    <a:lumMod val="75000"/>
                    <a:lumOff val="25000"/>
                  </a:schemeClr>
                </a:solidFill>
              </a:rPr>
              <a:t> EUIPO, major alternative </a:t>
            </a:r>
          </a:p>
          <a:p>
            <a:pPr>
              <a:buFont typeface="Wingdings" pitchFamily="2" charset="2"/>
              <a:buChar char="Ø"/>
            </a:pPr>
            <a:r>
              <a:rPr lang="sv-SE" dirty="0">
                <a:solidFill>
                  <a:schemeClr val="tx1">
                    <a:lumMod val="75000"/>
                    <a:lumOff val="25000"/>
                  </a:schemeClr>
                </a:solidFill>
              </a:rPr>
              <a:t> Hague, </a:t>
            </a:r>
            <a:r>
              <a:rPr lang="sv-SE" dirty="0" err="1">
                <a:solidFill>
                  <a:schemeClr val="tx1">
                    <a:lumMod val="75000"/>
                    <a:lumOff val="25000"/>
                  </a:schemeClr>
                </a:solidFill>
              </a:rPr>
              <a:t>complementary</a:t>
            </a:r>
            <a:endParaRPr lang="sv-SE" dirty="0">
              <a:solidFill>
                <a:schemeClr val="tx1">
                  <a:lumMod val="75000"/>
                  <a:lumOff val="25000"/>
                </a:schemeClr>
              </a:solidFill>
            </a:endParaRPr>
          </a:p>
          <a:p>
            <a:pPr>
              <a:buFont typeface="Wingdings" pitchFamily="2" charset="2"/>
              <a:buChar char="Ø"/>
            </a:pPr>
            <a:r>
              <a:rPr lang="sv-SE" dirty="0" err="1">
                <a:solidFill>
                  <a:schemeClr val="tx1">
                    <a:lumMod val="75000"/>
                    <a:lumOff val="25000"/>
                  </a:schemeClr>
                </a:solidFill>
              </a:rPr>
              <a:t>Opportunities</a:t>
            </a:r>
            <a:r>
              <a:rPr lang="sv-SE" dirty="0">
                <a:solidFill>
                  <a:schemeClr val="tx1">
                    <a:lumMod val="75000"/>
                    <a:lumOff val="25000"/>
                  </a:schemeClr>
                </a:solidFill>
              </a:rPr>
              <a:t>:</a:t>
            </a:r>
            <a:br>
              <a:rPr lang="sv-SE" dirty="0">
                <a:solidFill>
                  <a:schemeClr val="tx1">
                    <a:lumMod val="75000"/>
                    <a:lumOff val="25000"/>
                  </a:schemeClr>
                </a:solidFill>
              </a:rPr>
            </a:br>
            <a:r>
              <a:rPr lang="sv-SE" dirty="0">
                <a:solidFill>
                  <a:schemeClr val="tx1">
                    <a:lumMod val="75000"/>
                    <a:lumOff val="25000"/>
                  </a:schemeClr>
                </a:solidFill>
              </a:rPr>
              <a:t>-</a:t>
            </a:r>
            <a:r>
              <a:rPr lang="sv-SE" dirty="0" err="1">
                <a:solidFill>
                  <a:schemeClr val="tx1">
                    <a:lumMod val="75000"/>
                    <a:lumOff val="25000"/>
                  </a:schemeClr>
                </a:solidFill>
              </a:rPr>
              <a:t>spare</a:t>
            </a:r>
            <a:r>
              <a:rPr lang="sv-SE" dirty="0">
                <a:solidFill>
                  <a:schemeClr val="tx1">
                    <a:lumMod val="75000"/>
                    <a:lumOff val="25000"/>
                  </a:schemeClr>
                </a:solidFill>
              </a:rPr>
              <a:t> parts!</a:t>
            </a:r>
            <a:br>
              <a:rPr lang="sv-SE" dirty="0">
                <a:solidFill>
                  <a:schemeClr val="tx1">
                    <a:lumMod val="75000"/>
                    <a:lumOff val="25000"/>
                  </a:schemeClr>
                </a:solidFill>
              </a:rPr>
            </a:br>
            <a:r>
              <a:rPr lang="sv-SE" dirty="0" err="1">
                <a:solidFill>
                  <a:schemeClr val="tx1">
                    <a:lumMod val="75000"/>
                    <a:lumOff val="25000"/>
                  </a:schemeClr>
                </a:solidFill>
              </a:rPr>
              <a:t>-SME’s</a:t>
            </a:r>
            <a:r>
              <a:rPr lang="sv-SE" dirty="0">
                <a:solidFill>
                  <a:schemeClr val="tx1">
                    <a:lumMod val="75000"/>
                    <a:lumOff val="25000"/>
                  </a:schemeClr>
                </a:solidFill>
              </a:rPr>
              <a:t/>
            </a:r>
            <a:br>
              <a:rPr lang="sv-SE" dirty="0">
                <a:solidFill>
                  <a:schemeClr val="tx1">
                    <a:lumMod val="75000"/>
                    <a:lumOff val="25000"/>
                  </a:schemeClr>
                </a:solidFill>
              </a:rPr>
            </a:br>
            <a:r>
              <a:rPr lang="sv-SE" dirty="0" err="1">
                <a:solidFill>
                  <a:schemeClr val="tx1">
                    <a:lumMod val="75000"/>
                    <a:lumOff val="25000"/>
                  </a:schemeClr>
                </a:solidFill>
              </a:rPr>
              <a:t>-facilitating</a:t>
            </a:r>
            <a:r>
              <a:rPr lang="sv-SE" dirty="0">
                <a:solidFill>
                  <a:schemeClr val="tx1">
                    <a:lumMod val="75000"/>
                    <a:lumOff val="25000"/>
                  </a:schemeClr>
                </a:solidFill>
              </a:rPr>
              <a:t> </a:t>
            </a:r>
            <a:r>
              <a:rPr lang="sv-SE" dirty="0" err="1">
                <a:solidFill>
                  <a:schemeClr val="tx1">
                    <a:lumMod val="75000"/>
                    <a:lumOff val="25000"/>
                  </a:schemeClr>
                </a:solidFill>
              </a:rPr>
              <a:t>payments</a:t>
            </a:r>
            <a:r>
              <a:rPr lang="sv-SE" dirty="0">
                <a:solidFill>
                  <a:schemeClr val="tx1">
                    <a:lumMod val="75000"/>
                    <a:lumOff val="25000"/>
                  </a:schemeClr>
                </a:solidFill>
              </a:rPr>
              <a:t>, administration</a:t>
            </a:r>
            <a:br>
              <a:rPr lang="sv-SE" dirty="0">
                <a:solidFill>
                  <a:schemeClr val="tx1">
                    <a:lumMod val="75000"/>
                    <a:lumOff val="25000"/>
                  </a:schemeClr>
                </a:solidFill>
              </a:rPr>
            </a:br>
            <a:r>
              <a:rPr lang="sv-SE" dirty="0" err="1">
                <a:solidFill>
                  <a:schemeClr val="tx1">
                    <a:lumMod val="75000"/>
                    <a:lumOff val="25000"/>
                  </a:schemeClr>
                </a:solidFill>
              </a:rPr>
              <a:t>-advice</a:t>
            </a:r>
            <a:r>
              <a:rPr lang="sv-SE" dirty="0">
                <a:solidFill>
                  <a:schemeClr val="tx1">
                    <a:lumMod val="75000"/>
                    <a:lumOff val="25000"/>
                  </a:schemeClr>
                </a:solidFill>
              </a:rPr>
              <a:t> on </a:t>
            </a:r>
            <a:r>
              <a:rPr lang="sv-SE" dirty="0" err="1">
                <a:solidFill>
                  <a:schemeClr val="tx1">
                    <a:lumMod val="75000"/>
                    <a:lumOff val="25000"/>
                  </a:schemeClr>
                </a:solidFill>
              </a:rPr>
              <a:t>enforcement</a:t>
            </a:r>
            <a:r>
              <a:rPr lang="sv-SE" dirty="0">
                <a:solidFill>
                  <a:schemeClr val="tx1">
                    <a:lumMod val="75000"/>
                    <a:lumOff val="25000"/>
                  </a:schemeClr>
                </a:solidFill>
              </a:rPr>
              <a:t>; risks, </a:t>
            </a:r>
            <a:r>
              <a:rPr lang="sv-SE" dirty="0" err="1">
                <a:solidFill>
                  <a:schemeClr val="tx1">
                    <a:lumMod val="75000"/>
                    <a:lumOff val="25000"/>
                  </a:schemeClr>
                </a:solidFill>
              </a:rPr>
              <a:t>costs</a:t>
            </a:r>
            <a:r>
              <a:rPr lang="sv-SE" dirty="0">
                <a:solidFill>
                  <a:schemeClr val="tx1">
                    <a:lumMod val="75000"/>
                    <a:lumOff val="25000"/>
                  </a:schemeClr>
                </a:solidFill>
              </a:rPr>
              <a:t>, </a:t>
            </a:r>
            <a:r>
              <a:rPr lang="sv-SE" dirty="0" err="1">
                <a:solidFill>
                  <a:schemeClr val="tx1">
                    <a:lumMod val="75000"/>
                    <a:lumOff val="25000"/>
                  </a:schemeClr>
                </a:solidFill>
              </a:rPr>
              <a:t>benefits</a:t>
            </a:r>
            <a:endParaRPr lang="sv-SE" dirty="0">
              <a:solidFill>
                <a:schemeClr val="tx1">
                  <a:lumMod val="75000"/>
                  <a:lumOff val="2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a:t>Our</a:t>
            </a:r>
            <a:r>
              <a:rPr lang="sv-SE" dirty="0"/>
              <a:t> offer</a:t>
            </a:r>
          </a:p>
        </p:txBody>
      </p:sp>
      <p:sp>
        <p:nvSpPr>
          <p:cNvPr id="3" name="Platshållare för innehåll 2"/>
          <p:cNvSpPr>
            <a:spLocks noGrp="1"/>
          </p:cNvSpPr>
          <p:nvPr>
            <p:ph idx="1"/>
          </p:nvPr>
        </p:nvSpPr>
        <p:spPr/>
        <p:txBody>
          <a:bodyPr>
            <a:normAutofit lnSpcReduction="10000"/>
          </a:bodyPr>
          <a:lstStyle/>
          <a:p>
            <a:r>
              <a:rPr lang="sv-SE" dirty="0"/>
              <a:t>Part </a:t>
            </a:r>
            <a:r>
              <a:rPr lang="sv-SE" dirty="0" err="1"/>
              <a:t>of</a:t>
            </a:r>
            <a:r>
              <a:rPr lang="sv-SE" dirty="0"/>
              <a:t> the EU System!</a:t>
            </a:r>
            <a:br>
              <a:rPr lang="sv-SE" dirty="0"/>
            </a:br>
            <a:r>
              <a:rPr lang="sv-SE" dirty="0"/>
              <a:t>-</a:t>
            </a:r>
            <a:r>
              <a:rPr lang="sv-SE" dirty="0" err="1"/>
              <a:t>tailored</a:t>
            </a:r>
            <a:r>
              <a:rPr lang="sv-SE" dirty="0"/>
              <a:t> </a:t>
            </a:r>
            <a:r>
              <a:rPr lang="sv-SE" dirty="0" err="1"/>
              <a:t>protection</a:t>
            </a:r>
            <a:r>
              <a:rPr lang="sv-SE" dirty="0"/>
              <a:t/>
            </a:r>
            <a:br>
              <a:rPr lang="sv-SE" dirty="0"/>
            </a:br>
            <a:r>
              <a:rPr lang="sv-SE" dirty="0"/>
              <a:t>-e-</a:t>
            </a:r>
            <a:r>
              <a:rPr lang="sv-SE" dirty="0" err="1"/>
              <a:t>filing</a:t>
            </a:r>
            <a:r>
              <a:rPr lang="sv-SE" dirty="0"/>
              <a:t/>
            </a:r>
            <a:br>
              <a:rPr lang="sv-SE" dirty="0"/>
            </a:br>
            <a:r>
              <a:rPr lang="sv-SE" dirty="0"/>
              <a:t>-</a:t>
            </a:r>
            <a:r>
              <a:rPr lang="sv-SE" dirty="0" err="1"/>
              <a:t>databases</a:t>
            </a:r>
            <a:r>
              <a:rPr lang="sv-SE" dirty="0"/>
              <a:t> </a:t>
            </a:r>
            <a:br>
              <a:rPr lang="sv-SE" dirty="0"/>
            </a:br>
            <a:r>
              <a:rPr lang="sv-SE" dirty="0"/>
              <a:t>-</a:t>
            </a:r>
            <a:r>
              <a:rPr lang="sv-SE" dirty="0" err="1"/>
              <a:t>convergence</a:t>
            </a:r>
            <a:endParaRPr lang="sv-SE" dirty="0"/>
          </a:p>
          <a:p>
            <a:r>
              <a:rPr lang="sv-SE" dirty="0" err="1"/>
              <a:t>Collaboration</a:t>
            </a:r>
            <a:r>
              <a:rPr lang="sv-SE" dirty="0"/>
              <a:t> </a:t>
            </a:r>
            <a:r>
              <a:rPr lang="sv-SE" dirty="0" err="1"/>
              <a:t>with</a:t>
            </a:r>
            <a:r>
              <a:rPr lang="sv-SE" dirty="0"/>
              <a:t> </a:t>
            </a:r>
            <a:r>
              <a:rPr lang="sv-SE" dirty="0" err="1"/>
              <a:t>Executive</a:t>
            </a:r>
            <a:r>
              <a:rPr lang="sv-SE" dirty="0"/>
              <a:t> </a:t>
            </a:r>
            <a:r>
              <a:rPr lang="sv-SE" dirty="0" err="1"/>
              <a:t>Authorities</a:t>
            </a:r>
            <a:r>
              <a:rPr lang="sv-SE" dirty="0"/>
              <a:t>!</a:t>
            </a:r>
          </a:p>
          <a:p>
            <a:r>
              <a:rPr lang="sv-SE" dirty="0"/>
              <a:t>New Patent and Market Court! </a:t>
            </a:r>
            <a:br>
              <a:rPr lang="sv-SE" dirty="0"/>
            </a:br>
            <a:r>
              <a:rPr lang="sv-SE" dirty="0"/>
              <a:t>-</a:t>
            </a:r>
            <a:r>
              <a:rPr lang="sv-SE" dirty="0" err="1"/>
              <a:t>Exclusive</a:t>
            </a:r>
            <a:r>
              <a:rPr lang="sv-SE" dirty="0"/>
              <a:t> forum for all IP </a:t>
            </a:r>
            <a:r>
              <a:rPr lang="sv-SE" dirty="0" err="1"/>
              <a:t>litigation</a:t>
            </a:r>
            <a:r>
              <a:rPr lang="sv-SE" dirty="0"/>
              <a:t>!</a:t>
            </a:r>
            <a:br>
              <a:rPr lang="sv-SE" dirty="0"/>
            </a:br>
            <a:r>
              <a:rPr lang="sv-SE" dirty="0"/>
              <a:t>-Administrative AND Civil Court! </a:t>
            </a:r>
          </a:p>
          <a:p>
            <a:endParaRPr lang="sv-SE" dirty="0"/>
          </a:p>
        </p:txBody>
      </p:sp>
    </p:spTree>
    <p:extLst>
      <p:ext uri="{BB962C8B-B14F-4D97-AF65-F5344CB8AC3E}">
        <p14:creationId xmlns:p14="http://schemas.microsoft.com/office/powerpoint/2010/main" xmlns="" val="1710001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a:t>Overlapping</a:t>
            </a:r>
            <a:r>
              <a:rPr lang="sv-SE" dirty="0"/>
              <a:t> </a:t>
            </a:r>
            <a:r>
              <a:rPr lang="sv-SE" dirty="0" err="1"/>
              <a:t>protection</a:t>
            </a:r>
            <a:endParaRPr lang="sv-SE" dirty="0"/>
          </a:p>
        </p:txBody>
      </p:sp>
      <p:pic>
        <p:nvPicPr>
          <p:cNvPr id="4" name="Picture 2" descr="http://upload.wikimedia.org/wikipedia/commons/3/38/4xcolor_mini_maglite_20050614.jpg">
            <a:hlinkClick r:id="rId3"/>
          </p:cNvPr>
          <p:cNvPicPr>
            <a:picLocks noChangeAspect="1" noChangeArrowheads="1"/>
          </p:cNvPicPr>
          <p:nvPr/>
        </p:nvPicPr>
        <p:blipFill>
          <a:blip r:embed="rId4" cstate="print"/>
          <a:srcRect/>
          <a:stretch>
            <a:fillRect/>
          </a:stretch>
        </p:blipFill>
        <p:spPr bwMode="auto">
          <a:xfrm>
            <a:off x="251520" y="1628800"/>
            <a:ext cx="2806243" cy="2105820"/>
          </a:xfrm>
          <a:prstGeom prst="rect">
            <a:avLst/>
          </a:prstGeom>
          <a:noFill/>
        </p:spPr>
      </p:pic>
      <p:pic>
        <p:nvPicPr>
          <p:cNvPr id="5" name="Picture 1"/>
          <p:cNvPicPr>
            <a:picLocks noChangeAspect="1" noChangeArrowheads="1"/>
          </p:cNvPicPr>
          <p:nvPr/>
        </p:nvPicPr>
        <p:blipFill>
          <a:blip r:embed="rId5" cstate="print"/>
          <a:srcRect/>
          <a:stretch>
            <a:fillRect/>
          </a:stretch>
        </p:blipFill>
        <p:spPr bwMode="auto">
          <a:xfrm>
            <a:off x="3755795" y="2348880"/>
            <a:ext cx="2904406" cy="2452610"/>
          </a:xfrm>
          <a:prstGeom prst="rect">
            <a:avLst/>
          </a:prstGeom>
          <a:noFill/>
          <a:ln w="9525">
            <a:noFill/>
            <a:miter lim="800000"/>
            <a:headEnd/>
            <a:tailEnd/>
          </a:ln>
        </p:spPr>
      </p:pic>
      <p:sp>
        <p:nvSpPr>
          <p:cNvPr id="6" name="textruta 5"/>
          <p:cNvSpPr txBox="1"/>
          <p:nvPr/>
        </p:nvSpPr>
        <p:spPr>
          <a:xfrm>
            <a:off x="4572000" y="4941168"/>
            <a:ext cx="4126130" cy="769441"/>
          </a:xfrm>
          <a:prstGeom prst="rect">
            <a:avLst/>
          </a:prstGeom>
          <a:noFill/>
        </p:spPr>
        <p:txBody>
          <a:bodyPr wrap="none" rtlCol="0">
            <a:spAutoFit/>
          </a:bodyPr>
          <a:lstStyle/>
          <a:p>
            <a:r>
              <a:rPr lang="sv-SE" sz="4400" dirty="0"/>
              <a:t>Designers’ Revolt</a:t>
            </a:r>
          </a:p>
        </p:txBody>
      </p:sp>
    </p:spTree>
    <p:extLst>
      <p:ext uri="{BB962C8B-B14F-4D97-AF65-F5344CB8AC3E}">
        <p14:creationId xmlns:p14="http://schemas.microsoft.com/office/powerpoint/2010/main" xmlns="" val="1639723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95536" y="1700808"/>
            <a:ext cx="8229600" cy="1143000"/>
          </a:xfrm>
        </p:spPr>
        <p:txBody>
          <a:bodyPr/>
          <a:lstStyle/>
          <a:p>
            <a:r>
              <a:rPr lang="sv-SE" dirty="0" err="1"/>
              <a:t>Thank</a:t>
            </a:r>
            <a:r>
              <a:rPr lang="sv-SE" dirty="0"/>
              <a:t> you! </a:t>
            </a:r>
          </a:p>
        </p:txBody>
      </p:sp>
      <p:sp>
        <p:nvSpPr>
          <p:cNvPr id="3" name="Platshållare för innehåll 2"/>
          <p:cNvSpPr>
            <a:spLocks noGrp="1"/>
          </p:cNvSpPr>
          <p:nvPr>
            <p:ph idx="1"/>
          </p:nvPr>
        </p:nvSpPr>
        <p:spPr>
          <a:xfrm>
            <a:off x="467544" y="2996952"/>
            <a:ext cx="8229600" cy="1152128"/>
          </a:xfrm>
        </p:spPr>
        <p:txBody>
          <a:bodyPr>
            <a:normAutofit/>
          </a:bodyPr>
          <a:lstStyle/>
          <a:p>
            <a:pPr algn="ctr">
              <a:buNone/>
            </a:pPr>
            <a:r>
              <a:rPr lang="sv-SE" sz="2400" dirty="0" err="1">
                <a:solidFill>
                  <a:schemeClr val="tx1">
                    <a:lumMod val="65000"/>
                    <a:lumOff val="35000"/>
                  </a:schemeClr>
                </a:solidFill>
              </a:rPr>
              <a:t>magnus.ahlgren@prv.se</a:t>
            </a:r>
            <a:endParaRPr lang="sv-SE" sz="2400" dirty="0">
              <a:solidFill>
                <a:schemeClr val="tx1">
                  <a:lumMod val="65000"/>
                  <a:lumOff val="3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i="1" dirty="0" err="1"/>
              <a:t>Background</a:t>
            </a:r>
            <a:endParaRPr lang="sv-SE" dirty="0"/>
          </a:p>
        </p:txBody>
      </p:sp>
      <p:sp>
        <p:nvSpPr>
          <p:cNvPr id="3" name="Platshållare för innehåll 2"/>
          <p:cNvSpPr>
            <a:spLocks noGrp="1"/>
          </p:cNvSpPr>
          <p:nvPr>
            <p:ph idx="1"/>
          </p:nvPr>
        </p:nvSpPr>
        <p:spPr/>
        <p:txBody>
          <a:bodyPr/>
          <a:lstStyle/>
          <a:p>
            <a:pPr algn="ctr">
              <a:buNone/>
            </a:pPr>
            <a:r>
              <a:rPr lang="sv-SE" dirty="0"/>
              <a:t>2002 – 2003; </a:t>
            </a:r>
            <a:r>
              <a:rPr lang="sv-SE" dirty="0" err="1"/>
              <a:t>two</a:t>
            </a:r>
            <a:r>
              <a:rPr lang="sv-SE" dirty="0"/>
              <a:t> major </a:t>
            </a:r>
            <a:r>
              <a:rPr lang="sv-SE" dirty="0" err="1"/>
              <a:t>changes</a:t>
            </a:r>
            <a:r>
              <a:rPr lang="sv-SE" dirty="0"/>
              <a:t>. </a:t>
            </a:r>
          </a:p>
          <a:p>
            <a:pPr algn="ctr">
              <a:buNone/>
            </a:pPr>
            <a:endParaRPr lang="sv-SE" b="1" i="1" dirty="0"/>
          </a:p>
          <a:p>
            <a:pPr algn="ctr">
              <a:buNone/>
            </a:pPr>
            <a:r>
              <a:rPr lang="sv-SE" i="1" dirty="0" err="1"/>
              <a:t>Implementation</a:t>
            </a:r>
            <a:r>
              <a:rPr lang="sv-SE" i="1" dirty="0"/>
              <a:t> of the </a:t>
            </a:r>
            <a:r>
              <a:rPr lang="sv-SE" i="1" dirty="0" err="1"/>
              <a:t>Directive</a:t>
            </a:r>
            <a:endParaRPr lang="sv-SE" i="1" dirty="0"/>
          </a:p>
          <a:p>
            <a:pPr algn="ctr">
              <a:buNone/>
            </a:pPr>
            <a:endParaRPr lang="sv-SE" b="1" i="1" dirty="0"/>
          </a:p>
          <a:p>
            <a:pPr algn="ctr">
              <a:buNone/>
            </a:pPr>
            <a:r>
              <a:rPr lang="sv-SE" i="1" dirty="0"/>
              <a:t>EC Design </a:t>
            </a:r>
            <a:r>
              <a:rPr lang="sv-SE" i="1" dirty="0" err="1"/>
              <a:t>Regulation</a:t>
            </a:r>
            <a:r>
              <a:rPr lang="sv-SE" i="1" dirty="0"/>
              <a:t> </a:t>
            </a:r>
            <a:r>
              <a:rPr lang="sv-SE" i="1" dirty="0" err="1"/>
              <a:t>into</a:t>
            </a:r>
            <a:r>
              <a:rPr lang="sv-SE" i="1" dirty="0"/>
              <a:t> force</a:t>
            </a:r>
          </a:p>
          <a:p>
            <a:pPr algn="ctr">
              <a:buNone/>
            </a:pPr>
            <a:endParaRPr lang="sv-SE" b="1" i="1" dirty="0"/>
          </a:p>
          <a:p>
            <a:pPr algn="ctr">
              <a:buNone/>
            </a:pPr>
            <a:endParaRPr lang="sv-SE" b="1" i="1" dirty="0"/>
          </a:p>
          <a:p>
            <a:pPr algn="ctr">
              <a:buNone/>
            </a:pPr>
            <a:endParaRPr lang="sv-SE" i="1" dirty="0"/>
          </a:p>
          <a:p>
            <a:endParaRPr lang="sv-S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95536" y="764704"/>
            <a:ext cx="8229600" cy="1143000"/>
          </a:xfrm>
        </p:spPr>
        <p:txBody>
          <a:bodyPr>
            <a:normAutofit fontScale="90000"/>
          </a:bodyPr>
          <a:lstStyle/>
          <a:p>
            <a:r>
              <a:rPr lang="sv-SE" i="1" dirty="0"/>
              <a:t>Implementation of </a:t>
            </a:r>
            <a:r>
              <a:rPr lang="sv-SE" i="1" dirty="0" err="1"/>
              <a:t>Directive</a:t>
            </a:r>
            <a:r>
              <a:rPr lang="sv-SE" i="1" dirty="0"/>
              <a:t> 98/71/EC </a:t>
            </a:r>
            <a:r>
              <a:rPr lang="sv-SE" i="1" dirty="0" err="1"/>
              <a:t>into</a:t>
            </a:r>
            <a:r>
              <a:rPr lang="sv-SE" i="1" dirty="0"/>
              <a:t> Swedish Law</a:t>
            </a:r>
          </a:p>
        </p:txBody>
      </p:sp>
      <p:sp>
        <p:nvSpPr>
          <p:cNvPr id="3" name="Platshållare för innehåll 2"/>
          <p:cNvSpPr>
            <a:spLocks noGrp="1"/>
          </p:cNvSpPr>
          <p:nvPr>
            <p:ph idx="1"/>
          </p:nvPr>
        </p:nvSpPr>
        <p:spPr>
          <a:xfrm>
            <a:off x="467544" y="2276872"/>
            <a:ext cx="8229600" cy="3629000"/>
          </a:xfrm>
        </p:spPr>
        <p:txBody>
          <a:bodyPr>
            <a:normAutofit/>
          </a:bodyPr>
          <a:lstStyle/>
          <a:p>
            <a:r>
              <a:rPr lang="sv-SE" dirty="0" err="1"/>
              <a:t>Common</a:t>
            </a:r>
            <a:r>
              <a:rPr lang="sv-SE" dirty="0"/>
              <a:t> Nordic </a:t>
            </a:r>
            <a:r>
              <a:rPr lang="sv-SE" dirty="0" err="1"/>
              <a:t>project</a:t>
            </a:r>
            <a:endParaRPr lang="sv-SE" dirty="0"/>
          </a:p>
          <a:p>
            <a:r>
              <a:rPr lang="sv-SE" dirty="0" err="1"/>
              <a:t>Abandoned</a:t>
            </a:r>
            <a:r>
              <a:rPr lang="sv-SE" dirty="0"/>
              <a:t> </a:t>
            </a:r>
            <a:r>
              <a:rPr lang="sv-SE" i="1" dirty="0"/>
              <a:t>ex officio </a:t>
            </a:r>
            <a:r>
              <a:rPr lang="sv-SE" dirty="0"/>
              <a:t>examination</a:t>
            </a:r>
          </a:p>
          <a:p>
            <a:r>
              <a:rPr lang="sv-SE" dirty="0"/>
              <a:t>Hague/</a:t>
            </a:r>
            <a:r>
              <a:rPr lang="sv-SE" dirty="0" err="1"/>
              <a:t>Geneva</a:t>
            </a:r>
            <a:r>
              <a:rPr lang="sv-SE" dirty="0"/>
              <a:t>? SE No! </a:t>
            </a:r>
          </a:p>
          <a:p>
            <a:r>
              <a:rPr lang="sv-SE" dirty="0" err="1"/>
              <a:t>Spare</a:t>
            </a:r>
            <a:r>
              <a:rPr lang="sv-SE" dirty="0"/>
              <a:t> Parts, 15 </a:t>
            </a:r>
            <a:r>
              <a:rPr lang="sv-SE" dirty="0" err="1"/>
              <a:t>years</a:t>
            </a:r>
            <a:r>
              <a:rPr lang="sv-SE" dirty="0"/>
              <a:t> </a:t>
            </a:r>
            <a:r>
              <a:rPr lang="sv-SE" dirty="0" err="1"/>
              <a:t>of</a:t>
            </a:r>
            <a:r>
              <a:rPr lang="sv-SE" dirty="0"/>
              <a:t> </a:t>
            </a:r>
            <a:r>
              <a:rPr lang="sv-SE" dirty="0" err="1"/>
              <a:t>protection</a:t>
            </a:r>
            <a:r>
              <a:rPr lang="sv-SE"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i="1" dirty="0" err="1"/>
              <a:t>Applicants</a:t>
            </a:r>
            <a:r>
              <a:rPr lang="sv-SE" i="1" dirty="0"/>
              <a:t> for </a:t>
            </a:r>
            <a:r>
              <a:rPr lang="sv-SE" i="1" dirty="0" err="1"/>
              <a:t>registration</a:t>
            </a:r>
            <a:endParaRPr lang="sv-SE" dirty="0"/>
          </a:p>
        </p:txBody>
      </p:sp>
      <p:sp>
        <p:nvSpPr>
          <p:cNvPr id="3" name="Platshållare för innehåll 2"/>
          <p:cNvSpPr>
            <a:spLocks noGrp="1"/>
          </p:cNvSpPr>
          <p:nvPr>
            <p:ph idx="1"/>
          </p:nvPr>
        </p:nvSpPr>
        <p:spPr/>
        <p:txBody>
          <a:bodyPr>
            <a:normAutofit/>
          </a:bodyPr>
          <a:lstStyle/>
          <a:p>
            <a:pPr algn="ctr">
              <a:buNone/>
            </a:pPr>
            <a:endParaRPr lang="sv-SE" sz="2800" i="1" dirty="0"/>
          </a:p>
          <a:p>
            <a:pPr>
              <a:buNone/>
            </a:pPr>
            <a:r>
              <a:rPr lang="sv-SE" sz="2800" dirty="0"/>
              <a:t>Before: </a:t>
            </a:r>
            <a:r>
              <a:rPr lang="sv-SE" sz="2800" dirty="0" err="1"/>
              <a:t>Many</a:t>
            </a:r>
            <a:r>
              <a:rPr lang="sv-SE" sz="2800" dirty="0"/>
              <a:t> </a:t>
            </a:r>
            <a:r>
              <a:rPr lang="sv-SE" sz="2800" dirty="0" err="1"/>
              <a:t>large</a:t>
            </a:r>
            <a:r>
              <a:rPr lang="sv-SE" sz="2800" dirty="0"/>
              <a:t> </a:t>
            </a:r>
            <a:r>
              <a:rPr lang="sv-SE" sz="2800" dirty="0" err="1"/>
              <a:t>companies</a:t>
            </a:r>
            <a:r>
              <a:rPr lang="sv-SE" sz="2800" dirty="0"/>
              <a:t> from the </a:t>
            </a:r>
            <a:r>
              <a:rPr lang="sv-SE" sz="2800" dirty="0" err="1"/>
              <a:t>vehicle-</a:t>
            </a:r>
            <a:r>
              <a:rPr lang="sv-SE" sz="2800" dirty="0"/>
              <a:t> and </a:t>
            </a:r>
            <a:r>
              <a:rPr lang="sv-SE" sz="2800" dirty="0" err="1"/>
              <a:t>telecom</a:t>
            </a:r>
            <a:r>
              <a:rPr lang="sv-SE" sz="2800" dirty="0"/>
              <a:t> </a:t>
            </a:r>
            <a:r>
              <a:rPr lang="sv-SE" sz="2800" dirty="0" err="1"/>
              <a:t>industries</a:t>
            </a:r>
            <a:r>
              <a:rPr lang="sv-SE" sz="2800" dirty="0"/>
              <a:t>.  </a:t>
            </a:r>
          </a:p>
          <a:p>
            <a:pPr>
              <a:buNone/>
            </a:pPr>
            <a:endParaRPr lang="sv-SE" sz="2800" dirty="0"/>
          </a:p>
          <a:p>
            <a:pPr>
              <a:buNone/>
            </a:pPr>
            <a:r>
              <a:rPr lang="sv-SE" sz="2800" dirty="0"/>
              <a:t>After: </a:t>
            </a:r>
            <a:r>
              <a:rPr lang="sv-SE" sz="2800" dirty="0" err="1"/>
              <a:t>Some</a:t>
            </a:r>
            <a:r>
              <a:rPr lang="sv-SE" sz="2800" dirty="0"/>
              <a:t> 65 % from </a:t>
            </a:r>
            <a:r>
              <a:rPr lang="sv-SE" sz="2800" dirty="0" err="1"/>
              <a:t>natural</a:t>
            </a:r>
            <a:r>
              <a:rPr lang="sv-SE" sz="2800" dirty="0"/>
              <a:t> persons. </a:t>
            </a:r>
            <a:br>
              <a:rPr lang="sv-SE" sz="2800" dirty="0"/>
            </a:br>
            <a:r>
              <a:rPr lang="sv-SE" sz="2800" dirty="0"/>
              <a:t>The rest, </a:t>
            </a:r>
            <a:r>
              <a:rPr lang="sv-SE" sz="2800" dirty="0" err="1"/>
              <a:t>mainly</a:t>
            </a:r>
            <a:r>
              <a:rPr lang="sv-SE" sz="2800" dirty="0"/>
              <a:t> SME:s</a:t>
            </a:r>
          </a:p>
          <a:p>
            <a:pPr>
              <a:buNone/>
            </a:pPr>
            <a:endParaRPr lang="sv-SE" sz="2800" dirty="0"/>
          </a:p>
          <a:p>
            <a:pPr>
              <a:buNone/>
            </a:pPr>
            <a:r>
              <a:rPr lang="sv-SE" sz="2800" dirty="0" err="1"/>
              <a:t>Exception</a:t>
            </a:r>
            <a:r>
              <a:rPr lang="sv-SE" sz="2800" dirty="0"/>
              <a:t>: ”</a:t>
            </a:r>
            <a:r>
              <a:rPr lang="sv-SE" sz="2800" dirty="0" err="1"/>
              <a:t>spare</a:t>
            </a:r>
            <a:r>
              <a:rPr lang="sv-SE" sz="2800" dirty="0"/>
              <a:t> parts </a:t>
            </a:r>
            <a:r>
              <a:rPr lang="sv-SE" sz="2800" dirty="0" err="1"/>
              <a:t>applicants</a:t>
            </a:r>
            <a:r>
              <a:rPr lang="sv-SE" sz="2800" dirty="0"/>
              <a:t>”</a:t>
            </a:r>
          </a:p>
          <a:p>
            <a:pPr>
              <a:buNone/>
            </a:pPr>
            <a:endParaRPr lang="sv-SE" sz="2800" dirty="0"/>
          </a:p>
          <a:p>
            <a:pPr>
              <a:buNone/>
            </a:pPr>
            <a:endParaRPr lang="sv-S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err="1"/>
              <a:t>Applications</a:t>
            </a:r>
            <a:r>
              <a:rPr lang="sv-SE" dirty="0"/>
              <a:t> from </a:t>
            </a:r>
            <a:r>
              <a:rPr lang="sv-SE" dirty="0" err="1"/>
              <a:t>outside</a:t>
            </a:r>
            <a:r>
              <a:rPr lang="sv-SE" dirty="0"/>
              <a:t> Sweden</a:t>
            </a:r>
          </a:p>
        </p:txBody>
      </p:sp>
      <p:sp>
        <p:nvSpPr>
          <p:cNvPr id="3" name="Platshållare för innehåll 2"/>
          <p:cNvSpPr>
            <a:spLocks noGrp="1"/>
          </p:cNvSpPr>
          <p:nvPr>
            <p:ph idx="1"/>
          </p:nvPr>
        </p:nvSpPr>
        <p:spPr/>
        <p:txBody>
          <a:bodyPr/>
          <a:lstStyle/>
          <a:p>
            <a:pPr algn="ctr">
              <a:buNone/>
            </a:pPr>
            <a:endParaRPr lang="sv-SE" sz="1000" dirty="0"/>
          </a:p>
          <a:p>
            <a:pPr algn="ctr">
              <a:buNone/>
            </a:pPr>
            <a:r>
              <a:rPr lang="sv-SE" dirty="0"/>
              <a:t>1998 – 2002, 40 %</a:t>
            </a:r>
          </a:p>
          <a:p>
            <a:pPr algn="ctr">
              <a:buNone/>
            </a:pPr>
            <a:endParaRPr lang="sv-SE" sz="1000" dirty="0"/>
          </a:p>
          <a:p>
            <a:pPr algn="ctr">
              <a:buNone/>
            </a:pPr>
            <a:r>
              <a:rPr lang="sv-SE" dirty="0"/>
              <a:t>2003 – 2007,10 %</a:t>
            </a:r>
          </a:p>
          <a:p>
            <a:pPr algn="ctr">
              <a:buNone/>
            </a:pPr>
            <a:endParaRPr lang="sv-SE" sz="1000" dirty="0"/>
          </a:p>
          <a:p>
            <a:pPr algn="ctr">
              <a:buNone/>
            </a:pPr>
            <a:r>
              <a:rPr lang="sv-SE" dirty="0"/>
              <a:t>2013-2016, 2-3 %</a:t>
            </a:r>
          </a:p>
          <a:p>
            <a:pPr>
              <a:buNone/>
            </a:pPr>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a:t>Applications</a:t>
            </a:r>
            <a:r>
              <a:rPr lang="sv-SE" dirty="0"/>
              <a:t> PRV/OHIM</a:t>
            </a:r>
          </a:p>
        </p:txBody>
      </p:sp>
      <p:graphicFrame>
        <p:nvGraphicFramePr>
          <p:cNvPr id="4" name="Chart 1"/>
          <p:cNvGraphicFramePr>
            <a:graphicFrameLocks noGrp="1"/>
          </p:cNvGraphicFramePr>
          <p:nvPr>
            <p:ph idx="1"/>
            <p:extLst>
              <p:ext uri="{D42A27DB-BD31-4B8C-83A1-F6EECF244321}">
                <p14:modId xmlns:p14="http://schemas.microsoft.com/office/powerpoint/2010/main" xmlns="" val="150406382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627937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i="1" dirty="0" err="1"/>
              <a:t>Conclusions</a:t>
            </a:r>
            <a:r>
              <a:rPr lang="sv-SE" i="1" dirty="0"/>
              <a:t>, </a:t>
            </a:r>
            <a:r>
              <a:rPr lang="sv-SE" sz="3100" i="1" dirty="0"/>
              <a:t>-</a:t>
            </a:r>
            <a:r>
              <a:rPr lang="sv-SE" sz="3100" i="1" dirty="0" err="1"/>
              <a:t>Applications</a:t>
            </a:r>
            <a:r>
              <a:rPr lang="sv-SE" sz="3100" i="1" dirty="0"/>
              <a:t> for </a:t>
            </a:r>
            <a:r>
              <a:rPr lang="sv-SE" sz="3100" i="1" dirty="0" err="1"/>
              <a:t>registration</a:t>
            </a:r>
            <a:endParaRPr lang="sv-SE" sz="3100" dirty="0"/>
          </a:p>
        </p:txBody>
      </p:sp>
      <p:sp>
        <p:nvSpPr>
          <p:cNvPr id="3" name="Platshållare för innehåll 2"/>
          <p:cNvSpPr>
            <a:spLocks noGrp="1"/>
          </p:cNvSpPr>
          <p:nvPr>
            <p:ph idx="1"/>
          </p:nvPr>
        </p:nvSpPr>
        <p:spPr/>
        <p:txBody>
          <a:bodyPr>
            <a:normAutofit lnSpcReduction="10000"/>
          </a:bodyPr>
          <a:lstStyle/>
          <a:p>
            <a:pPr algn="ctr">
              <a:buNone/>
            </a:pPr>
            <a:endParaRPr lang="sv-SE" i="1" dirty="0"/>
          </a:p>
          <a:p>
            <a:pPr lvl="0">
              <a:buFont typeface="Wingdings" pitchFamily="2" charset="2"/>
              <a:buChar char="Ø"/>
            </a:pPr>
            <a:r>
              <a:rPr lang="sv-SE" sz="2800" dirty="0" err="1"/>
              <a:t>Users</a:t>
            </a:r>
            <a:r>
              <a:rPr lang="sv-SE" sz="2800" dirty="0"/>
              <a:t> still </a:t>
            </a:r>
            <a:r>
              <a:rPr lang="sv-SE" sz="2800" dirty="0" err="1"/>
              <a:t>apply</a:t>
            </a:r>
            <a:r>
              <a:rPr lang="sv-SE" sz="2800" dirty="0"/>
              <a:t> for design </a:t>
            </a:r>
            <a:r>
              <a:rPr lang="sv-SE" sz="2800" dirty="0" err="1"/>
              <a:t>protection</a:t>
            </a:r>
            <a:r>
              <a:rPr lang="sv-SE" sz="2800" dirty="0"/>
              <a:t>, </a:t>
            </a:r>
            <a:r>
              <a:rPr lang="sv-SE" sz="2800" dirty="0" err="1"/>
              <a:t>however</a:t>
            </a:r>
            <a:r>
              <a:rPr lang="sv-SE" sz="2800" dirty="0"/>
              <a:t> </a:t>
            </a:r>
            <a:r>
              <a:rPr lang="sv-SE" sz="2800" dirty="0" err="1"/>
              <a:t>increasingly</a:t>
            </a:r>
            <a:r>
              <a:rPr lang="sv-SE" sz="2800" dirty="0"/>
              <a:t> so </a:t>
            </a:r>
            <a:r>
              <a:rPr lang="sv-SE" sz="2800" dirty="0" err="1"/>
              <a:t>through</a:t>
            </a:r>
            <a:r>
              <a:rPr lang="sv-SE" sz="2800" dirty="0"/>
              <a:t> EUIPO.</a:t>
            </a:r>
          </a:p>
          <a:p>
            <a:pPr lvl="0">
              <a:buNone/>
            </a:pPr>
            <a:endParaRPr lang="sv-SE" sz="2800" dirty="0"/>
          </a:p>
          <a:p>
            <a:pPr lvl="0">
              <a:buFont typeface="Wingdings" pitchFamily="2" charset="2"/>
              <a:buChar char="Ø"/>
            </a:pPr>
            <a:r>
              <a:rPr lang="sv-SE" sz="2800" dirty="0" err="1"/>
              <a:t>Large</a:t>
            </a:r>
            <a:r>
              <a:rPr lang="sv-SE" sz="2800" dirty="0"/>
              <a:t> </a:t>
            </a:r>
            <a:r>
              <a:rPr lang="sv-SE" sz="2800" dirty="0" err="1"/>
              <a:t>enterprises</a:t>
            </a:r>
            <a:r>
              <a:rPr lang="sv-SE" sz="2800" dirty="0"/>
              <a:t> </a:t>
            </a:r>
            <a:r>
              <a:rPr lang="sv-SE" sz="2800" dirty="0" err="1"/>
              <a:t>generally</a:t>
            </a:r>
            <a:r>
              <a:rPr lang="sv-SE" sz="2800" dirty="0"/>
              <a:t> </a:t>
            </a:r>
            <a:r>
              <a:rPr lang="sv-SE" sz="2800" dirty="0" err="1"/>
              <a:t>turn</a:t>
            </a:r>
            <a:r>
              <a:rPr lang="sv-SE" sz="2800" dirty="0"/>
              <a:t> to EUIPO.</a:t>
            </a:r>
          </a:p>
          <a:p>
            <a:pPr lvl="0">
              <a:buFont typeface="Wingdings" pitchFamily="2" charset="2"/>
              <a:buChar char="Ø"/>
            </a:pPr>
            <a:endParaRPr lang="sv-SE" sz="2800" dirty="0"/>
          </a:p>
          <a:p>
            <a:pPr lvl="0">
              <a:buFont typeface="Wingdings" pitchFamily="2" charset="2"/>
              <a:buChar char="Ø"/>
            </a:pPr>
            <a:r>
              <a:rPr lang="sv-SE" sz="2800" dirty="0"/>
              <a:t>International </a:t>
            </a:r>
            <a:r>
              <a:rPr lang="sv-SE" sz="2800" dirty="0" err="1"/>
              <a:t>applicants</a:t>
            </a:r>
            <a:r>
              <a:rPr lang="sv-SE" sz="2800" dirty="0"/>
              <a:t> </a:t>
            </a:r>
            <a:r>
              <a:rPr lang="sv-SE" sz="2800" dirty="0" err="1"/>
              <a:t>turn</a:t>
            </a:r>
            <a:r>
              <a:rPr lang="sv-SE" sz="2800" dirty="0"/>
              <a:t> to EUIPO. </a:t>
            </a:r>
          </a:p>
          <a:p>
            <a:pPr lvl="0">
              <a:buFont typeface="Wingdings" pitchFamily="2" charset="2"/>
              <a:buChar char="Ø"/>
            </a:pPr>
            <a:endParaRPr lang="sv-SE" sz="2800" dirty="0"/>
          </a:p>
          <a:p>
            <a:pPr lvl="0">
              <a:buFont typeface="Wingdings" pitchFamily="2" charset="2"/>
              <a:buChar char="Ø"/>
            </a:pPr>
            <a:r>
              <a:rPr lang="sv-SE" sz="2800" dirty="0"/>
              <a:t>Hague: </a:t>
            </a:r>
            <a:r>
              <a:rPr lang="sv-SE" sz="2800" dirty="0" err="1"/>
              <a:t>complement</a:t>
            </a:r>
            <a:r>
              <a:rPr lang="sv-SE" sz="2800" dirty="0"/>
              <a:t>! </a:t>
            </a:r>
          </a:p>
          <a:p>
            <a:pPr>
              <a:buNone/>
            </a:pPr>
            <a:endParaRPr lang="sv-S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i="1" dirty="0" err="1"/>
              <a:t>Renewals</a:t>
            </a:r>
            <a:endParaRPr lang="sv-SE" dirty="0"/>
          </a:p>
        </p:txBody>
      </p:sp>
      <p:graphicFrame>
        <p:nvGraphicFramePr>
          <p:cNvPr id="8" name="Platshållare för innehåll 7"/>
          <p:cNvGraphicFramePr>
            <a:graphicFrameLocks noGrp="1"/>
          </p:cNvGraphicFramePr>
          <p:nvPr>
            <p:ph idx="1"/>
          </p:nvPr>
        </p:nvGraphicFramePr>
        <p:xfrm>
          <a:off x="395536" y="1484783"/>
          <a:ext cx="8229600" cy="417646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i="1" dirty="0"/>
              <a:t>First </a:t>
            </a:r>
            <a:r>
              <a:rPr lang="sv-SE" i="1" dirty="0" err="1"/>
              <a:t>renewals</a:t>
            </a:r>
            <a:endParaRPr lang="sv-SE" dirty="0"/>
          </a:p>
        </p:txBody>
      </p:sp>
      <p:sp>
        <p:nvSpPr>
          <p:cNvPr id="3" name="Platshållare för innehåll 2"/>
          <p:cNvSpPr>
            <a:spLocks noGrp="1"/>
          </p:cNvSpPr>
          <p:nvPr>
            <p:ph idx="1"/>
          </p:nvPr>
        </p:nvSpPr>
        <p:spPr/>
        <p:txBody>
          <a:bodyPr>
            <a:normAutofit/>
          </a:bodyPr>
          <a:lstStyle/>
          <a:p>
            <a:pPr>
              <a:buNone/>
            </a:pPr>
            <a:r>
              <a:rPr lang="sv-SE" dirty="0"/>
              <a:t>   </a:t>
            </a:r>
            <a:r>
              <a:rPr lang="sv-SE" sz="2400" dirty="0"/>
              <a:t>552 </a:t>
            </a:r>
            <a:r>
              <a:rPr lang="sv-SE" sz="2400" dirty="0" err="1"/>
              <a:t>registered</a:t>
            </a:r>
            <a:r>
              <a:rPr lang="sv-SE" sz="2400" dirty="0"/>
              <a:t> designs in 2008.</a:t>
            </a:r>
          </a:p>
          <a:p>
            <a:pPr>
              <a:buNone/>
            </a:pPr>
            <a:r>
              <a:rPr lang="sv-SE" sz="2400" dirty="0"/>
              <a:t>	21% </a:t>
            </a:r>
            <a:r>
              <a:rPr lang="sv-SE" sz="2400" dirty="0" err="1"/>
              <a:t>applications</a:t>
            </a:r>
            <a:r>
              <a:rPr lang="sv-SE" sz="2400" dirty="0"/>
              <a:t> for first </a:t>
            </a:r>
            <a:r>
              <a:rPr lang="sv-SE" sz="2400" dirty="0" err="1"/>
              <a:t>renewal</a:t>
            </a:r>
            <a:r>
              <a:rPr lang="sv-SE" sz="2400" dirty="0"/>
              <a:t> in 2013. </a:t>
            </a:r>
          </a:p>
          <a:p>
            <a:pPr>
              <a:buNone/>
            </a:pPr>
            <a:endParaRPr lang="sv-SE" sz="2400" dirty="0"/>
          </a:p>
          <a:p>
            <a:pPr>
              <a:buFont typeface="Wingdings" pitchFamily="2" charset="2"/>
              <a:buChar char="Ø"/>
            </a:pPr>
            <a:r>
              <a:rPr lang="sv-SE" sz="2400" dirty="0"/>
              <a:t>65% of the 2008 </a:t>
            </a:r>
            <a:r>
              <a:rPr lang="sv-SE" sz="2400" dirty="0" err="1"/>
              <a:t>registrations</a:t>
            </a:r>
            <a:r>
              <a:rPr lang="sv-SE" sz="2400" dirty="0"/>
              <a:t> by </a:t>
            </a:r>
            <a:r>
              <a:rPr lang="sv-SE" sz="2400" dirty="0" err="1"/>
              <a:t>natural</a:t>
            </a:r>
            <a:r>
              <a:rPr lang="sv-SE" sz="2400" dirty="0"/>
              <a:t> persons.</a:t>
            </a:r>
          </a:p>
          <a:p>
            <a:pPr>
              <a:buNone/>
            </a:pPr>
            <a:r>
              <a:rPr lang="sv-SE" sz="2400" dirty="0"/>
              <a:t>	12% of </a:t>
            </a:r>
            <a:r>
              <a:rPr lang="sv-SE" sz="2400" dirty="0" err="1"/>
              <a:t>those</a:t>
            </a:r>
            <a:r>
              <a:rPr lang="sv-SE" sz="2400" dirty="0"/>
              <a:t> (44) </a:t>
            </a:r>
            <a:r>
              <a:rPr lang="sv-SE" sz="2400" dirty="0" err="1"/>
              <a:t>were</a:t>
            </a:r>
            <a:r>
              <a:rPr lang="sv-SE" sz="2400" dirty="0"/>
              <a:t> </a:t>
            </a:r>
            <a:r>
              <a:rPr lang="sv-SE" sz="2400" dirty="0" err="1"/>
              <a:t>renewed</a:t>
            </a:r>
            <a:r>
              <a:rPr lang="sv-SE" sz="2400" dirty="0"/>
              <a:t> in 2013.</a:t>
            </a:r>
          </a:p>
          <a:p>
            <a:pPr>
              <a:buFont typeface="Wingdings" pitchFamily="2" charset="2"/>
              <a:buChar char="Ø"/>
            </a:pPr>
            <a:endParaRPr lang="sv-SE" sz="2400" dirty="0"/>
          </a:p>
          <a:p>
            <a:pPr>
              <a:buFont typeface="Wingdings" pitchFamily="2" charset="2"/>
              <a:buChar char="Ø"/>
            </a:pPr>
            <a:r>
              <a:rPr lang="sv-SE" sz="2400" dirty="0"/>
              <a:t>35 % of the 2008 </a:t>
            </a:r>
            <a:r>
              <a:rPr lang="sv-SE" sz="2400" dirty="0" err="1"/>
              <a:t>registrations</a:t>
            </a:r>
            <a:r>
              <a:rPr lang="sv-SE" sz="2400" dirty="0"/>
              <a:t> by </a:t>
            </a:r>
            <a:r>
              <a:rPr lang="sv-SE" sz="2400" dirty="0" err="1"/>
              <a:t>companies</a:t>
            </a:r>
            <a:endParaRPr lang="sv-SE" sz="2400" dirty="0"/>
          </a:p>
          <a:p>
            <a:pPr>
              <a:buNone/>
            </a:pPr>
            <a:r>
              <a:rPr lang="sv-SE" sz="2400" dirty="0"/>
              <a:t>	37% of </a:t>
            </a:r>
            <a:r>
              <a:rPr lang="sv-SE" sz="2400" dirty="0" err="1"/>
              <a:t>those</a:t>
            </a:r>
            <a:r>
              <a:rPr lang="sv-SE" sz="2400" dirty="0"/>
              <a:t> (72) </a:t>
            </a:r>
            <a:r>
              <a:rPr lang="sv-SE" sz="2400" dirty="0" err="1"/>
              <a:t>were</a:t>
            </a:r>
            <a:r>
              <a:rPr lang="sv-SE" sz="2400" dirty="0"/>
              <a:t> </a:t>
            </a:r>
            <a:r>
              <a:rPr lang="sv-SE" sz="2400" dirty="0" err="1"/>
              <a:t>renewed</a:t>
            </a:r>
            <a:r>
              <a:rPr lang="sv-SE" sz="2400" dirty="0"/>
              <a:t> in 2013.</a:t>
            </a:r>
          </a:p>
          <a:p>
            <a:pPr>
              <a:buNone/>
            </a:pPr>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calcmode="lin" valueType="num">
                                      <p:cBhvr additive="base">
                                        <p:cTn id="1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 calcmode="lin" valueType="num">
                                      <p:cBhvr additive="base">
                                        <p:cTn id="2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sentation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5585</TotalTime>
  <Words>871</Words>
  <Application>Microsoft Office PowerPoint</Application>
  <PresentationFormat>Diavetítés a képernyőre (4:3 oldalarány)</PresentationFormat>
  <Paragraphs>102</Paragraphs>
  <Slides>15</Slides>
  <Notes>1</Notes>
  <HiddenSlides>0</HiddenSlides>
  <MMClips>0</MMClips>
  <ScaleCrop>false</ScaleCrop>
  <HeadingPairs>
    <vt:vector size="4" baseType="variant">
      <vt:variant>
        <vt:lpstr>Téma</vt:lpstr>
      </vt:variant>
      <vt:variant>
        <vt:i4>1</vt:i4>
      </vt:variant>
      <vt:variant>
        <vt:lpstr>Diacímek</vt:lpstr>
      </vt:variant>
      <vt:variant>
        <vt:i4>15</vt:i4>
      </vt:variant>
    </vt:vector>
  </HeadingPairs>
  <TitlesOfParts>
    <vt:vector size="16" baseType="lpstr">
      <vt:lpstr>Presentation2</vt:lpstr>
      <vt:lpstr>Use of Registered Design in Sweden</vt:lpstr>
      <vt:lpstr>Background</vt:lpstr>
      <vt:lpstr>Implementation of Directive 98/71/EC into Swedish Law</vt:lpstr>
      <vt:lpstr>Applicants for registration</vt:lpstr>
      <vt:lpstr>Applications from outside Sweden</vt:lpstr>
      <vt:lpstr>Applications PRV/OHIM</vt:lpstr>
      <vt:lpstr>Conclusions, -Applications for registration</vt:lpstr>
      <vt:lpstr>Renewals</vt:lpstr>
      <vt:lpstr>First renewals</vt:lpstr>
      <vt:lpstr>Second renewals</vt:lpstr>
      <vt:lpstr>Conclusions -Renewals</vt:lpstr>
      <vt:lpstr>To sum up</vt:lpstr>
      <vt:lpstr>Our offer</vt:lpstr>
      <vt:lpstr>Overlapping protection</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Maj-Lis Engqvist</dc:creator>
  <cp:lastModifiedBy>Krisztina</cp:lastModifiedBy>
  <cp:revision>152</cp:revision>
  <dcterms:created xsi:type="dcterms:W3CDTF">2013-04-12T07:46:35Z</dcterms:created>
  <dcterms:modified xsi:type="dcterms:W3CDTF">2016-12-21T17:44:58Z</dcterms:modified>
</cp:coreProperties>
</file>