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18" r:id="rId3"/>
    <p:sldId id="286" r:id="rId4"/>
    <p:sldId id="319" r:id="rId5"/>
    <p:sldId id="322" r:id="rId6"/>
    <p:sldId id="313" r:id="rId7"/>
    <p:sldId id="297" r:id="rId8"/>
    <p:sldId id="285" r:id="rId9"/>
    <p:sldId id="323" r:id="rId10"/>
    <p:sldId id="315" r:id="rId11"/>
    <p:sldId id="316" r:id="rId12"/>
    <p:sldId id="300" r:id="rId13"/>
    <p:sldId id="325" r:id="rId14"/>
    <p:sldId id="324" r:id="rId15"/>
    <p:sldId id="314" r:id="rId16"/>
    <p:sldId id="303" r:id="rId17"/>
    <p:sldId id="282" r:id="rId18"/>
    <p:sldId id="273" r:id="rId19"/>
    <p:sldId id="321" r:id="rId20"/>
    <p:sldId id="320" r:id="rId21"/>
    <p:sldId id="29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lineChart>
        <c:grouping val="standard"/>
        <c:ser>
          <c:idx val="0"/>
          <c:order val="0"/>
          <c:tx>
            <c:strRef>
              <c:f>Munka1!$A$18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Munka1!$B$17:$AA$17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Munka1!$B$18:$AA$18</c:f>
              <c:numCache>
                <c:formatCode>0.00%</c:formatCode>
                <c:ptCount val="26"/>
                <c:pt idx="0">
                  <c:v>1</c:v>
                </c:pt>
                <c:pt idx="1">
                  <c:v>0.88107958568812683</c:v>
                </c:pt>
                <c:pt idx="2">
                  <c:v>0.85408172803425808</c:v>
                </c:pt>
                <c:pt idx="3">
                  <c:v>0.84916128159084225</c:v>
                </c:pt>
                <c:pt idx="4">
                  <c:v>0.87418737021109205</c:v>
                </c:pt>
                <c:pt idx="5">
                  <c:v>0.88720861621869307</c:v>
                </c:pt>
                <c:pt idx="6">
                  <c:v>0.88759158759991263</c:v>
                </c:pt>
                <c:pt idx="7">
                  <c:v>0.91799222057623153</c:v>
                </c:pt>
                <c:pt idx="8">
                  <c:v>0.956637259440692</c:v>
                </c:pt>
                <c:pt idx="9">
                  <c:v>0.98767196957566628</c:v>
                </c:pt>
                <c:pt idx="10">
                  <c:v>1.0294256699082383</c:v>
                </c:pt>
                <c:pt idx="11">
                  <c:v>1.0690498810221278</c:v>
                </c:pt>
                <c:pt idx="12">
                  <c:v>1.1169521658378978</c:v>
                </c:pt>
                <c:pt idx="13">
                  <c:v>1.1598856424767281</c:v>
                </c:pt>
                <c:pt idx="14">
                  <c:v>1.2171588021151458</c:v>
                </c:pt>
                <c:pt idx="15">
                  <c:v>1.2701603578860519</c:v>
                </c:pt>
                <c:pt idx="16">
                  <c:v>1.3185073384082249</c:v>
                </c:pt>
                <c:pt idx="17">
                  <c:v>1.3241228491739521</c:v>
                </c:pt>
                <c:pt idx="18">
                  <c:v>1.3352360333573479</c:v>
                </c:pt>
                <c:pt idx="19">
                  <c:v>1.2476576328815241</c:v>
                </c:pt>
                <c:pt idx="20">
                  <c:v>1.256928907088551</c:v>
                </c:pt>
                <c:pt idx="21">
                  <c:v>1.2790206042004078</c:v>
                </c:pt>
                <c:pt idx="22">
                  <c:v>1.2574184932132677</c:v>
                </c:pt>
                <c:pt idx="23">
                  <c:v>1.2811809555816804</c:v>
                </c:pt>
                <c:pt idx="24">
                  <c:v>1.3282289196239401</c:v>
                </c:pt>
                <c:pt idx="25">
                  <c:v>1.3640911004537861</c:v>
                </c:pt>
              </c:numCache>
            </c:numRef>
          </c:val>
        </c:ser>
        <c:ser>
          <c:idx val="1"/>
          <c:order val="1"/>
          <c:tx>
            <c:strRef>
              <c:f>Munka1!$A$19</c:f>
              <c:strCache>
                <c:ptCount val="1"/>
                <c:pt idx="0">
                  <c:v>Csehország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Munka1!$B$17:$AA$17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Munka1!$B$19:$AA$19</c:f>
              <c:numCache>
                <c:formatCode>0.00%</c:formatCode>
                <c:ptCount val="26"/>
                <c:pt idx="0">
                  <c:v>1</c:v>
                </c:pt>
                <c:pt idx="1">
                  <c:v>0.88385058645199166</c:v>
                </c:pt>
                <c:pt idx="2">
                  <c:v>0.87937347254234455</c:v>
                </c:pt>
                <c:pt idx="3">
                  <c:v>0.87991788851206953</c:v>
                </c:pt>
                <c:pt idx="4">
                  <c:v>0.905517414888526</c:v>
                </c:pt>
                <c:pt idx="5">
                  <c:v>0.96185331287789855</c:v>
                </c:pt>
                <c:pt idx="6">
                  <c:v>1.0030475205845362</c:v>
                </c:pt>
                <c:pt idx="7">
                  <c:v>0.99628505709215753</c:v>
                </c:pt>
                <c:pt idx="8">
                  <c:v>0.9931366925461218</c:v>
                </c:pt>
                <c:pt idx="9">
                  <c:v>1.007418437931356</c:v>
                </c:pt>
                <c:pt idx="10">
                  <c:v>1.0506781777033261</c:v>
                </c:pt>
                <c:pt idx="11">
                  <c:v>1.082739333820055</c:v>
                </c:pt>
                <c:pt idx="12">
                  <c:v>1.1005711396715925</c:v>
                </c:pt>
                <c:pt idx="13">
                  <c:v>1.1402121231532307</c:v>
                </c:pt>
                <c:pt idx="14">
                  <c:v>1.1966242023896791</c:v>
                </c:pt>
                <c:pt idx="15">
                  <c:v>1.2737137246635375</c:v>
                </c:pt>
                <c:pt idx="16">
                  <c:v>1.3613009003201615</c:v>
                </c:pt>
                <c:pt idx="17">
                  <c:v>1.436570565424828</c:v>
                </c:pt>
                <c:pt idx="18">
                  <c:v>1.4755164403140058</c:v>
                </c:pt>
                <c:pt idx="19">
                  <c:v>1.404075111979818</c:v>
                </c:pt>
                <c:pt idx="20">
                  <c:v>1.4362992751366455</c:v>
                </c:pt>
                <c:pt idx="21">
                  <c:v>1.4645460665149159</c:v>
                </c:pt>
                <c:pt idx="22">
                  <c:v>1.4513599613063901</c:v>
                </c:pt>
                <c:pt idx="23">
                  <c:v>1.4436951374134273</c:v>
                </c:pt>
                <c:pt idx="24">
                  <c:v>1.4722528065039053</c:v>
                </c:pt>
                <c:pt idx="25">
                  <c:v>1.5089119013858461</c:v>
                </c:pt>
              </c:numCache>
            </c:numRef>
          </c:val>
        </c:ser>
        <c:ser>
          <c:idx val="2"/>
          <c:order val="2"/>
          <c:tx>
            <c:strRef>
              <c:f>Munka1!$A$20</c:f>
              <c:strCache>
                <c:ptCount val="1"/>
                <c:pt idx="0">
                  <c:v>Lengyelország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Munka1!$B$17:$AA$17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Munka1!$B$20:$AA$20</c:f>
              <c:numCache>
                <c:formatCode>0.00%</c:formatCode>
                <c:ptCount val="26"/>
                <c:pt idx="0">
                  <c:v>1</c:v>
                </c:pt>
                <c:pt idx="1">
                  <c:v>0.92984424547352118</c:v>
                </c:pt>
                <c:pt idx="2">
                  <c:v>0.95322966861949165</c:v>
                </c:pt>
                <c:pt idx="3">
                  <c:v>0.98886431960428467</c:v>
                </c:pt>
                <c:pt idx="4">
                  <c:v>1.041202903111802</c:v>
                </c:pt>
                <c:pt idx="5">
                  <c:v>1.1135871942764921</c:v>
                </c:pt>
                <c:pt idx="6">
                  <c:v>1.1810327789779866</c:v>
                </c:pt>
                <c:pt idx="7">
                  <c:v>1.2573215198547458</c:v>
                </c:pt>
                <c:pt idx="8">
                  <c:v>1.315342621273526</c:v>
                </c:pt>
                <c:pt idx="9">
                  <c:v>1.3764038785899444</c:v>
                </c:pt>
                <c:pt idx="10">
                  <c:v>1.4391618715627619</c:v>
                </c:pt>
                <c:pt idx="11">
                  <c:v>1.4571227565517966</c:v>
                </c:pt>
                <c:pt idx="12">
                  <c:v>1.4868717775619915</c:v>
                </c:pt>
                <c:pt idx="13">
                  <c:v>1.5398403316004159</c:v>
                </c:pt>
                <c:pt idx="14">
                  <c:v>1.6189213598083978</c:v>
                </c:pt>
                <c:pt idx="15">
                  <c:v>1.676344700844592</c:v>
                </c:pt>
                <c:pt idx="16">
                  <c:v>1.7801564386722648</c:v>
                </c:pt>
                <c:pt idx="17">
                  <c:v>1.9083572109410296</c:v>
                </c:pt>
                <c:pt idx="18">
                  <c:v>1.9831724348151436</c:v>
                </c:pt>
                <c:pt idx="19">
                  <c:v>2.0354131317095767</c:v>
                </c:pt>
                <c:pt idx="20">
                  <c:v>2.1107001275236774</c:v>
                </c:pt>
                <c:pt idx="21">
                  <c:v>2.2164147016665652</c:v>
                </c:pt>
                <c:pt idx="22">
                  <c:v>2.2510286568328053</c:v>
                </c:pt>
                <c:pt idx="23">
                  <c:v>2.279497936542846</c:v>
                </c:pt>
                <c:pt idx="24">
                  <c:v>2.3554977256653697</c:v>
                </c:pt>
                <c:pt idx="25">
                  <c:v>2.4374690465185247</c:v>
                </c:pt>
              </c:numCache>
            </c:numRef>
          </c:val>
        </c:ser>
        <c:ser>
          <c:idx val="3"/>
          <c:order val="3"/>
          <c:tx>
            <c:strRef>
              <c:f>Munka1!$A$21</c:f>
              <c:strCache>
                <c:ptCount val="1"/>
                <c:pt idx="0">
                  <c:v>Szlovákia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Munka1!$B$17:$AA$17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Munka1!$B$21:$AA$21</c:f>
              <c:numCache>
                <c:formatCode>0.00%</c:formatCode>
                <c:ptCount val="26"/>
                <c:pt idx="0">
                  <c:v>1</c:v>
                </c:pt>
                <c:pt idx="1">
                  <c:v>0.85459113373253703</c:v>
                </c:pt>
                <c:pt idx="2">
                  <c:v>0.79825139184574356</c:v>
                </c:pt>
                <c:pt idx="3">
                  <c:v>0.81342879965928683</c:v>
                </c:pt>
                <c:pt idx="4">
                  <c:v>0.86390633571000952</c:v>
                </c:pt>
                <c:pt idx="5">
                  <c:v>0.91438869957478763</c:v>
                </c:pt>
                <c:pt idx="6">
                  <c:v>0.97785977522741652</c:v>
                </c:pt>
                <c:pt idx="7">
                  <c:v>1.0212920300357884</c:v>
                </c:pt>
                <c:pt idx="8">
                  <c:v>1.0622662012690298</c:v>
                </c:pt>
                <c:pt idx="9">
                  <c:v>1.0600863530377762</c:v>
                </c:pt>
                <c:pt idx="10">
                  <c:v>1.072917811666243</c:v>
                </c:pt>
                <c:pt idx="11">
                  <c:v>1.1084999103146418</c:v>
                </c:pt>
                <c:pt idx="12">
                  <c:v>1.1586329318763378</c:v>
                </c:pt>
                <c:pt idx="13">
                  <c:v>1.2214160486936199</c:v>
                </c:pt>
                <c:pt idx="14">
                  <c:v>1.2856500724936388</c:v>
                </c:pt>
                <c:pt idx="15">
                  <c:v>1.3678948743195738</c:v>
                </c:pt>
                <c:pt idx="16">
                  <c:v>1.4839709206945766</c:v>
                </c:pt>
                <c:pt idx="17">
                  <c:v>1.6447495507175593</c:v>
                </c:pt>
                <c:pt idx="18">
                  <c:v>1.7377226935984278</c:v>
                </c:pt>
                <c:pt idx="19">
                  <c:v>1.6422976574270438</c:v>
                </c:pt>
                <c:pt idx="20">
                  <c:v>1.725759686505312</c:v>
                </c:pt>
                <c:pt idx="21">
                  <c:v>1.7748010400727801</c:v>
                </c:pt>
                <c:pt idx="22">
                  <c:v>1.8018381336546738</c:v>
                </c:pt>
                <c:pt idx="23">
                  <c:v>1.8275673182978158</c:v>
                </c:pt>
                <c:pt idx="24">
                  <c:v>1.8736580292994587</c:v>
                </c:pt>
                <c:pt idx="25">
                  <c:v>1.9276193805432813</c:v>
                </c:pt>
              </c:numCache>
            </c:numRef>
          </c:val>
        </c:ser>
        <c:marker val="1"/>
        <c:axId val="106386944"/>
        <c:axId val="106388480"/>
      </c:lineChart>
      <c:catAx>
        <c:axId val="10638694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106388480"/>
        <c:crosses val="autoZero"/>
        <c:auto val="1"/>
        <c:lblAlgn val="ctr"/>
        <c:lblOffset val="100"/>
      </c:catAx>
      <c:valAx>
        <c:axId val="106388480"/>
        <c:scaling>
          <c:orientation val="minMax"/>
          <c:max val="2.5"/>
          <c:min val="0.75000000000000333"/>
        </c:scaling>
        <c:axPos val="l"/>
        <c:majorGridlines/>
        <c:numFmt formatCode="0%" sourceLinked="0"/>
        <c:tickLblPos val="nextTo"/>
        <c:crossAx val="106386944"/>
        <c:crosses val="autoZero"/>
        <c:crossBetween val="midCat"/>
        <c:majorUnit val="0.25"/>
      </c:valAx>
    </c:plotArea>
    <c:legend>
      <c:legendPos val="b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5B5DA-8BF0-4B43-80B3-45D9608EC331}" type="datetimeFigureOut">
              <a:rPr lang="en-GB" smtClean="0"/>
              <a:pPr/>
              <a:t>05/01/2017</a:t>
            </a:fld>
            <a:endParaRPr lang="en-GB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84C51-DD2B-47ED-BA73-2B162EC179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828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51B5-AAA3-4E84-ACC6-F563DAE3F404}" type="datetimeFigureOut">
              <a:rPr lang="hu-HU" smtClean="0"/>
              <a:pPr/>
              <a:t>2017.01.05.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232E-7BB8-4A4C-835A-2C7CDA6A3187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640960" cy="115455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600" b="1" dirty="0" smtClean="0"/>
              <a:t>A VILÁG ESEMÉNYEI, FOLYAMATAI ÉS A MAGYAR GAZDASÁG KILÁTÁSAI </a:t>
            </a:r>
            <a:r>
              <a:rPr lang="hu-HU" sz="3600" b="1" i="1" dirty="0" smtClean="0"/>
              <a:t> </a:t>
            </a:r>
            <a:endParaRPr lang="hu-HU" sz="3600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312368"/>
          </a:xfrm>
        </p:spPr>
        <p:txBody>
          <a:bodyPr>
            <a:normAutofit fontScale="62500" lnSpcReduction="20000"/>
          </a:bodyPr>
          <a:lstStyle/>
          <a:p>
            <a:endParaRPr lang="hu-HU" sz="4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u-HU" sz="4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4000" i="1" dirty="0" smtClean="0">
                <a:solidFill>
                  <a:schemeClr val="tx1"/>
                </a:solidFill>
              </a:rPr>
              <a:t>Magyar Bútor- és Faipari Szövetség</a:t>
            </a:r>
            <a:r>
              <a:rPr lang="en-GB" sz="4000" i="1" dirty="0" smtClean="0">
                <a:solidFill>
                  <a:schemeClr val="tx1"/>
                </a:solidFill>
              </a:rPr>
              <a:t> </a:t>
            </a:r>
            <a:endParaRPr lang="hu-HU" sz="4000" i="1" dirty="0" smtClean="0">
              <a:solidFill>
                <a:schemeClr val="tx1"/>
              </a:solidFill>
            </a:endParaRPr>
          </a:p>
          <a:p>
            <a:r>
              <a:rPr lang="hu-HU" sz="3400" i="1" dirty="0" smtClean="0">
                <a:solidFill>
                  <a:schemeClr val="tx1"/>
                </a:solidFill>
              </a:rPr>
              <a:t>Budapest</a:t>
            </a:r>
          </a:p>
          <a:p>
            <a:r>
              <a:rPr lang="en-GB" sz="3400" i="1" dirty="0" smtClean="0">
                <a:solidFill>
                  <a:schemeClr val="tx1"/>
                </a:solidFill>
              </a:rPr>
              <a:t>201</a:t>
            </a:r>
            <a:r>
              <a:rPr lang="hu-HU" sz="3400" i="1" dirty="0" smtClean="0">
                <a:solidFill>
                  <a:schemeClr val="tx1"/>
                </a:solidFill>
              </a:rPr>
              <a:t>6 december 9.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BOD</a:t>
            </a:r>
            <a:r>
              <a:rPr lang="hu-HU" b="1" dirty="0" smtClean="0">
                <a:solidFill>
                  <a:schemeClr val="tx1"/>
                </a:solidFill>
              </a:rPr>
              <a:t> Péter Ákos DsC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petera.bod@uni-corvinus.hu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A lengyelek csendben félmillió ukránnak adtak munkavállalási/letelepedési engedélyt</a:t>
            </a:r>
            <a:br>
              <a:rPr lang="hu-HU" sz="2800" dirty="0" smtClean="0"/>
            </a:br>
            <a:r>
              <a:rPr lang="hu-HU" sz="2200" dirty="0" smtClean="0"/>
              <a:t>Európában kiadott letelepedési engedélyek megoszlása eredet szerint</a:t>
            </a:r>
            <a:br>
              <a:rPr lang="hu-HU" sz="2200" dirty="0" smtClean="0"/>
            </a:br>
            <a:endParaRPr lang="hu-HU" sz="22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864096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Egyesült Államok gazdasági dinamizmusa mögött erős bevándorlás is áll</a:t>
            </a:r>
            <a:endParaRPr lang="en-GB" sz="28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4726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/>
              <a:t>Ahol gondjaink vannak: (kis)vállalataink nem eléggé termelékenyek</a:t>
            </a:r>
            <a:endParaRPr lang="en-GB" sz="28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12068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Aggasztó módon függ a magyar beruházási aktivitás az uniós források elköltésétől</a:t>
            </a:r>
            <a:endParaRPr lang="en-GB" sz="28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987" y="1729581"/>
            <a:ext cx="62960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dirty="0" smtClean="0"/>
              <a:t>Függünk az uniós támogatástól. Kérdés: lesz-e még akkora jövedelem-transzferünk, mint a 2007-2013-as ciklusban?</a:t>
            </a: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2000" dirty="0" smtClean="0"/>
              <a:t>Nettó befizetők és kedvezményezettek, a GDP százalékában, az időszak átlagában</a:t>
            </a:r>
            <a:endParaRPr lang="hu-HU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83264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Versenyképességi helyezésünk gyenge (és romló egy ideje)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dirty="0" smtClean="0"/>
              <a:t>Helyezés Európában és globálisan (zárójelben, 138 közül)</a:t>
            </a:r>
            <a:br>
              <a:rPr lang="hu-HU" sz="2200" dirty="0" smtClean="0"/>
            </a:br>
            <a:r>
              <a:rPr lang="hu-HU" sz="1800" dirty="0" smtClean="0"/>
              <a:t>World Economic Forum, 2016</a:t>
            </a:r>
            <a:endParaRPr lang="en-GB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9546" y="1556792"/>
            <a:ext cx="2266950" cy="358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1700808"/>
            <a:ext cx="50405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„Intézményrendszerünk és egyben versenyképességünk legnagyobb problémája, hogy a kormányzati döntések során a kivételezett vállalkozások jelentős előnyt élveznek. A kormányzati döntéshozatal nem átlátható, a tulajdonjogok tiszteletben tartása problémás és a vállalati magatartás etikájával is gondok vannak.” Kopint-Tárki, 2016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7" y="4474418"/>
            <a:ext cx="6912767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tartósan fennálló demográfiai fenyegetés: a „természetes fogyás”</a:t>
            </a:r>
            <a:endParaRPr lang="en-GB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76875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be- és kivándorlás 2000 után: eddig még csekély a migrációs veszteségünk</a:t>
            </a:r>
            <a:endParaRPr lang="en-GB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7768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Drámai demográfiai változások indultak be a peremtérségben</a:t>
            </a:r>
            <a:br>
              <a:rPr lang="hu-HU" sz="2800" dirty="0" smtClean="0"/>
            </a:br>
            <a:r>
              <a:rPr lang="hu-HU" sz="2200" dirty="0" smtClean="0"/>
              <a:t>A népességszám alakulása 1995-höz képest az EU-ban és néhány tagországban</a:t>
            </a:r>
            <a:endParaRPr lang="en-GB" sz="22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33670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lakosság (választók) közérzete viszont a fejlett világban vacak</a:t>
            </a:r>
            <a:endParaRPr lang="en-GB" sz="2800" dirty="0"/>
          </a:p>
        </p:txBody>
      </p:sp>
      <p:pic>
        <p:nvPicPr>
          <p:cNvPr id="4" name="Tartalom helye 3" descr="https://pbs.twimg.com/media/CyFuzbeWEAAzAh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46449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A világgazdaság növekedése: látszólag minden rendben</a:t>
            </a:r>
            <a:br>
              <a:rPr lang="hu-HU" sz="3100" dirty="0" smtClean="0"/>
            </a:br>
            <a:r>
              <a:rPr lang="hu-HU" sz="2700" i="1" dirty="0" smtClean="0"/>
              <a:t>Európa↑, Kína↓, USA, Japán↔</a:t>
            </a:r>
            <a:br>
              <a:rPr lang="hu-HU" sz="2700" i="1" dirty="0" smtClean="0"/>
            </a:br>
            <a:r>
              <a:rPr lang="hu-HU" sz="2200" dirty="0" smtClean="0"/>
              <a:t>forrás: </a:t>
            </a:r>
            <a:r>
              <a:rPr lang="hu-HU" sz="2200" dirty="0" err="1" smtClean="0"/>
              <a:t>Fitch</a:t>
            </a:r>
            <a:r>
              <a:rPr lang="hu-HU" sz="2200" dirty="0" smtClean="0"/>
              <a:t>, 2016 november</a:t>
            </a:r>
            <a:endParaRPr lang="en-GB" sz="22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41682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Az európai polgárok (nemcsak a britek) keveset tudnak az európai valóságról</a:t>
            </a:r>
            <a:endParaRPr lang="en-GB" sz="2800" dirty="0"/>
          </a:p>
        </p:txBody>
      </p:sp>
      <p:pic>
        <p:nvPicPr>
          <p:cNvPr id="4" name="Tartalom helye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20" y="1700808"/>
            <a:ext cx="42908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1412776"/>
            <a:ext cx="441906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Következtetések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84784"/>
            <a:ext cx="7272808" cy="4929411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 smtClean="0"/>
              <a:t>Az elmúlt években kegyelmi időszak volt a </a:t>
            </a:r>
            <a:r>
              <a:rPr lang="hu-HU" sz="2400" i="1" dirty="0" smtClean="0"/>
              <a:t>kamatszint</a:t>
            </a:r>
            <a:r>
              <a:rPr lang="hu-HU" sz="2400" dirty="0" smtClean="0"/>
              <a:t>, a </a:t>
            </a:r>
            <a:r>
              <a:rPr lang="hu-HU" sz="2400" i="1" dirty="0" smtClean="0"/>
              <a:t>cserearányok</a:t>
            </a:r>
            <a:r>
              <a:rPr lang="hu-HU" sz="2400" dirty="0" smtClean="0"/>
              <a:t>, uniós </a:t>
            </a:r>
            <a:r>
              <a:rPr lang="hu-HU" sz="2400" i="1" dirty="0" smtClean="0"/>
              <a:t>támogatások</a:t>
            </a:r>
            <a:r>
              <a:rPr lang="hu-HU" sz="2400" dirty="0" smtClean="0"/>
              <a:t> terén.</a:t>
            </a:r>
          </a:p>
          <a:p>
            <a:endParaRPr lang="hu-HU" sz="2400" dirty="0" smtClean="0"/>
          </a:p>
          <a:p>
            <a:r>
              <a:rPr lang="hu-HU" sz="2400" i="1" dirty="0" smtClean="0"/>
              <a:t>növekvő külpolitikai, külgazdasági, nemzetközi pénzügyi kockázatok</a:t>
            </a:r>
          </a:p>
          <a:p>
            <a:pPr lvl="1"/>
            <a:r>
              <a:rPr lang="hu-HU" sz="2000" dirty="0" err="1" smtClean="0"/>
              <a:t>Brexit</a:t>
            </a:r>
            <a:r>
              <a:rPr lang="hu-HU" sz="2000" dirty="0" smtClean="0"/>
              <a:t>: puha vagy kemény lesz-e a britek távozása. </a:t>
            </a:r>
          </a:p>
          <a:p>
            <a:pPr lvl="1"/>
            <a:r>
              <a:rPr lang="hu-HU" sz="2000" dirty="0" err="1" smtClean="0"/>
              <a:t>Trump</a:t>
            </a:r>
            <a:r>
              <a:rPr lang="hu-HU" sz="2000" dirty="0" smtClean="0"/>
              <a:t> elnöksége: mennyire fordul befele az USA. </a:t>
            </a:r>
          </a:p>
          <a:p>
            <a:pPr lvl="1"/>
            <a:r>
              <a:rPr lang="hu-HU" sz="2000" dirty="0" smtClean="0"/>
              <a:t>Oroszország katonapolitikája. </a:t>
            </a:r>
          </a:p>
          <a:p>
            <a:pPr lvl="1"/>
            <a:r>
              <a:rPr lang="hu-HU" sz="2000" dirty="0" smtClean="0"/>
              <a:t>Kína ütemvesztésének következményei </a:t>
            </a:r>
          </a:p>
          <a:p>
            <a:pPr algn="ctr">
              <a:buNone/>
            </a:pPr>
            <a:r>
              <a:rPr lang="hu-HU" sz="2400" i="1" dirty="0" smtClean="0"/>
              <a:t>	</a:t>
            </a:r>
          </a:p>
          <a:p>
            <a:r>
              <a:rPr lang="hu-HU" sz="2400" dirty="0" smtClean="0"/>
              <a:t>Magyarország: keményedő </a:t>
            </a:r>
            <a:r>
              <a:rPr lang="hu-HU" sz="2400" i="1" dirty="0" smtClean="0"/>
              <a:t>erőforrás-korlátok</a:t>
            </a:r>
            <a:r>
              <a:rPr lang="hu-HU" sz="2400" dirty="0" smtClean="0"/>
              <a:t> , főleg a munkaerő nagysága és minősége, demográfiai kihívások miatt. Gyors piaci változások, átrendeződések  várhatók: </a:t>
            </a:r>
            <a:r>
              <a:rPr lang="hu-HU" sz="2400" i="1" dirty="0" smtClean="0"/>
              <a:t>ipar 4.0</a:t>
            </a:r>
            <a:r>
              <a:rPr lang="hu-HU" sz="2400" dirty="0" smtClean="0"/>
              <a:t>. Mind fontosabb a </a:t>
            </a:r>
            <a:r>
              <a:rPr lang="hu-HU" sz="2400" i="1" dirty="0" smtClean="0"/>
              <a:t>piacismeret</a:t>
            </a:r>
            <a:r>
              <a:rPr lang="hu-HU" sz="2400" dirty="0" smtClean="0"/>
              <a:t>, </a:t>
            </a:r>
            <a:r>
              <a:rPr lang="hu-HU" sz="2400" i="1" dirty="0" smtClean="0"/>
              <a:t>rugalmasság</a:t>
            </a:r>
            <a:r>
              <a:rPr lang="hu-HU" sz="2400" dirty="0" smtClean="0"/>
              <a:t> és </a:t>
            </a:r>
            <a:r>
              <a:rPr lang="hu-HU" sz="2400" i="1" dirty="0" smtClean="0"/>
              <a:t>manőverképesség</a:t>
            </a:r>
            <a:r>
              <a:rPr lang="hu-HU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Európának újabban nincs gondja az exportteljesítménnyel</a:t>
            </a:r>
            <a:endParaRPr lang="en-GB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77686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A gépberuházások alakulása rendben lévő</a:t>
            </a:r>
            <a:br>
              <a:rPr lang="hu-HU" sz="2800" dirty="0" smtClean="0"/>
            </a:br>
            <a:r>
              <a:rPr lang="hu-HU" sz="2200" dirty="0" smtClean="0"/>
              <a:t>A német gazdaság modernizálódása ígéretes, nagy költségvetési terük van (lenne) infrastruktúra-fejlesztésre is</a:t>
            </a:r>
            <a:endParaRPr lang="en-GB" sz="22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5240" y="1600200"/>
            <a:ext cx="6613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100" dirty="0" smtClean="0"/>
              <a:t>2008 után nálunk nagyot esett a beruházás és a vállalati hitelfelvétel</a:t>
            </a:r>
            <a:br>
              <a:rPr lang="hu-HU" sz="3100" dirty="0" smtClean="0"/>
            </a:br>
            <a:r>
              <a:rPr lang="hu-HU" sz="2200" dirty="0" smtClean="0"/>
              <a:t>A KKV-körben segített a jegybanki támogatott hitelezés </a:t>
            </a:r>
            <a:endParaRPr lang="hu-HU" sz="2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190" y="1508760"/>
            <a:ext cx="4766310" cy="505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Máshol is volt túlhitelezés, majd lett (és lesz!) korrekció….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smtClean="0"/>
              <a:t>A lakossági és vállalati hitelállomány alakulása a GDP százalékában</a:t>
            </a:r>
            <a:endParaRPr lang="en-GB" sz="20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61206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3100" dirty="0" smtClean="0"/>
              <a:t>Visegrádi négyek: mindegyikben nő a gazdaság</a:t>
            </a:r>
            <a:br>
              <a:rPr lang="hu-HU" sz="3100" dirty="0" smtClean="0"/>
            </a:br>
            <a:r>
              <a:rPr lang="hu-HU" sz="2200" dirty="0" smtClean="0"/>
              <a:t>De az ütem-különbségek hosszabb időn át nagy divergenciához vezetnek</a:t>
            </a: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1800" dirty="0" smtClean="0"/>
              <a:t>A reál GDP </a:t>
            </a:r>
            <a:r>
              <a:rPr lang="hu-HU" sz="1800" i="1" dirty="0" smtClean="0"/>
              <a:t>szintjének</a:t>
            </a:r>
            <a:r>
              <a:rPr lang="hu-HU" sz="1800" dirty="0" smtClean="0"/>
              <a:t> alakulására a térségben (1990 = 100%)</a:t>
            </a:r>
            <a:endParaRPr lang="hu-HU" sz="1800" dirty="0"/>
          </a:p>
        </p:txBody>
      </p:sp>
      <p:graphicFrame>
        <p:nvGraphicFramePr>
          <p:cNvPr id="4" name="Tartalom helye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547664" y="1772816"/>
          <a:ext cx="64807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46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Imponáló a magyar külkereskedelmi egyenleg</a:t>
            </a:r>
            <a:br>
              <a:rPr lang="hu-HU" sz="2800" dirty="0" smtClean="0"/>
            </a:br>
            <a:r>
              <a:rPr lang="hu-HU" sz="2800" dirty="0" smtClean="0"/>
              <a:t> </a:t>
            </a:r>
            <a:r>
              <a:rPr lang="hu-HU" sz="2200" dirty="0" smtClean="0"/>
              <a:t>ami a növekvő kivitel és az attól elmaradó behozatal eredője</a:t>
            </a:r>
            <a:endParaRPr lang="en-GB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84784"/>
            <a:ext cx="8280920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Béralakulás a magyar gazdaságban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200" dirty="0" smtClean="0"/>
              <a:t>Ami nem látszik: </a:t>
            </a:r>
            <a:r>
              <a:rPr lang="hu-HU" sz="2200" b="1" dirty="0" smtClean="0"/>
              <a:t>a reálbér </a:t>
            </a:r>
            <a:r>
              <a:rPr lang="hu-HU" sz="2200" dirty="0" smtClean="0"/>
              <a:t>növekedése. Ami látszik: a </a:t>
            </a:r>
            <a:r>
              <a:rPr lang="hu-HU" sz="2200" b="1" dirty="0" smtClean="0"/>
              <a:t>szolgáltató</a:t>
            </a:r>
            <a:r>
              <a:rPr lang="hu-HU" sz="2200" dirty="0" smtClean="0"/>
              <a:t> ágazatokban korrekció megy végbe</a:t>
            </a:r>
            <a:endParaRPr lang="en-GB" sz="2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5"/>
            <a:ext cx="80648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279</Words>
  <Application>Microsoft Office PowerPoint</Application>
  <PresentationFormat>Diavetítés a képernyőre (4:3 oldalarány)</PresentationFormat>
  <Paragraphs>40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  A VILÁG ESEMÉNYEI, FOLYAMATAI ÉS A MAGYAR GAZDASÁG KILÁTÁSAI  </vt:lpstr>
      <vt:lpstr>A világgazdaság növekedése: látszólag minden rendben Európa↑, Kína↓, USA, Japán↔ forrás: Fitch, 2016 november</vt:lpstr>
      <vt:lpstr>Európának újabban nincs gondja az exportteljesítménnyel</vt:lpstr>
      <vt:lpstr>A gépberuházások alakulása rendben lévő A német gazdaság modernizálódása ígéretes, nagy költségvetési terük van (lenne) infrastruktúra-fejlesztésre is</vt:lpstr>
      <vt:lpstr>2008 után nálunk nagyot esett a beruházás és a vállalati hitelfelvétel A KKV-körben segített a jegybanki támogatott hitelezés </vt:lpstr>
      <vt:lpstr>Máshol is volt túlhitelezés, majd lett (és lesz!) korrekció…. A lakossági és vállalati hitelállomány alakulása a GDP százalékában</vt:lpstr>
      <vt:lpstr> Visegrádi négyek: mindegyikben nő a gazdaság De az ütem-különbségek hosszabb időn át nagy divergenciához vezetnek A reál GDP szintjének alakulására a térségben (1990 = 100%)</vt:lpstr>
      <vt:lpstr>Imponáló a magyar külkereskedelmi egyenleg  ami a növekvő kivitel és az attól elmaradó behozatal eredője</vt:lpstr>
      <vt:lpstr>Béralakulás a magyar gazdaságban Ami nem látszik: a reálbér növekedése. Ami látszik: a szolgáltató ágazatokban korrekció megy végbe</vt:lpstr>
      <vt:lpstr>A lengyelek csendben félmillió ukránnak adtak munkavállalási/letelepedési engedélyt Európában kiadott letelepedési engedélyek megoszlása eredet szerint </vt:lpstr>
      <vt:lpstr>Az Egyesült Államok gazdasági dinamizmusa mögött erős bevándorlás is áll</vt:lpstr>
      <vt:lpstr>Ahol gondjaink vannak: (kis)vállalataink nem eléggé termelékenyek</vt:lpstr>
      <vt:lpstr>Aggasztó módon függ a magyar beruházási aktivitás az uniós források elköltésétől</vt:lpstr>
      <vt:lpstr>Függünk az uniós támogatástól. Kérdés: lesz-e még akkora jövedelem-transzferünk, mint a 2007-2013-as ciklusban? Nettó befizetők és kedvezményezettek, a GDP százalékában, az időszak átlagában</vt:lpstr>
      <vt:lpstr>Versenyképességi helyezésünk gyenge (és romló egy ideje) Helyezés Európában és globálisan (zárójelben, 138 közül) World Economic Forum, 2016</vt:lpstr>
      <vt:lpstr>A tartósan fennálló demográfiai fenyegetés: a „természetes fogyás”</vt:lpstr>
      <vt:lpstr>A be- és kivándorlás 2000 után: eddig még csekély a migrációs veszteségünk</vt:lpstr>
      <vt:lpstr>Drámai demográfiai változások indultak be a peremtérségben A népességszám alakulása 1995-höz képest az EU-ban és néhány tagországban</vt:lpstr>
      <vt:lpstr>A lakosság (választók) közérzete viszont a fejlett világban vacak</vt:lpstr>
      <vt:lpstr>Az európai polgárok (nemcsak a britek) keveset tudnak az európai valóságról</vt:lpstr>
      <vt:lpstr>Következtetések</vt:lpstr>
    </vt:vector>
  </TitlesOfParts>
  <Company>Budapesti Corvinus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Migration, national and European reactions: issues, views, options</dc:title>
  <dc:creator>Corvinus</dc:creator>
  <cp:lastModifiedBy>Krisztina</cp:lastModifiedBy>
  <cp:revision>36</cp:revision>
  <dcterms:created xsi:type="dcterms:W3CDTF">2015-11-30T14:16:50Z</dcterms:created>
  <dcterms:modified xsi:type="dcterms:W3CDTF">2017-01-05T16:58:21Z</dcterms:modified>
</cp:coreProperties>
</file>