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79" r:id="rId4"/>
    <p:sldId id="280" r:id="rId5"/>
    <p:sldId id="275" r:id="rId6"/>
    <p:sldId id="292" r:id="rId7"/>
    <p:sldId id="291" r:id="rId8"/>
    <p:sldId id="268" r:id="rId9"/>
    <p:sldId id="285" r:id="rId10"/>
    <p:sldId id="286" r:id="rId11"/>
    <p:sldId id="284" r:id="rId12"/>
    <p:sldId id="289" r:id="rId13"/>
    <p:sldId id="276" r:id="rId14"/>
    <p:sldId id="278" r:id="rId15"/>
    <p:sldId id="290" r:id="rId16"/>
    <p:sldId id="283" r:id="rId17"/>
    <p:sldId id="259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CC66"/>
    <a:srgbClr val="009696"/>
    <a:srgbClr val="1B7D7F"/>
    <a:srgbClr val="6699FF"/>
    <a:srgbClr val="0066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0920" autoAdjust="0"/>
  </p:normalViewPr>
  <p:slideViewPr>
    <p:cSldViewPr>
      <p:cViewPr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\Desktop\excel_min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VANADIUM\USER\HOME\ELN\SIMON\IP_intenziv_agazatok\IP_kiadvany_2016\OHIM_EPO_excel.xlsx" TargetMode="External"/></Relationships>
</file>

<file path=ppt/charts/_rels/char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9" Type="http://schemas.openxmlformats.org/officeDocument/2006/relationships/chartUserShapes" Target="../drawings/drawing2.xml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34" Type="http://schemas.openxmlformats.org/officeDocument/2006/relationships/image" Target="../media/image45.png"/><Relationship Id="rId7" Type="http://schemas.openxmlformats.org/officeDocument/2006/relationships/image" Target="../media/image18.jpeg"/><Relationship Id="rId12" Type="http://schemas.openxmlformats.org/officeDocument/2006/relationships/image" Target="../media/image23.gif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33" Type="http://schemas.openxmlformats.org/officeDocument/2006/relationships/image" Target="../media/image44.png"/><Relationship Id="rId38" Type="http://schemas.openxmlformats.org/officeDocument/2006/relationships/oleObject" Target="file:///\\VANADIUM\USER\HOME\ELN\SIMON\Kreat&#237;v%20&#225;gazatok_2011\munkatablak\egyeb.xlsx" TargetMode="External"/><Relationship Id="rId2" Type="http://schemas.openxmlformats.org/officeDocument/2006/relationships/image" Target="../media/image13.jpeg"/><Relationship Id="rId16" Type="http://schemas.openxmlformats.org/officeDocument/2006/relationships/image" Target="../media/image27.gif"/><Relationship Id="rId20" Type="http://schemas.openxmlformats.org/officeDocument/2006/relationships/image" Target="../media/image31.jpeg"/><Relationship Id="rId29" Type="http://schemas.openxmlformats.org/officeDocument/2006/relationships/image" Target="../media/image40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32" Type="http://schemas.openxmlformats.org/officeDocument/2006/relationships/image" Target="../media/image43.gif"/><Relationship Id="rId37" Type="http://schemas.openxmlformats.org/officeDocument/2006/relationships/image" Target="../media/image48.gif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28" Type="http://schemas.openxmlformats.org/officeDocument/2006/relationships/image" Target="../media/image39.jpeg"/><Relationship Id="rId36" Type="http://schemas.openxmlformats.org/officeDocument/2006/relationships/image" Target="../media/image47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31" Type="http://schemas.openxmlformats.org/officeDocument/2006/relationships/image" Target="../media/image42.gif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gif"/><Relationship Id="rId35" Type="http://schemas.openxmlformats.org/officeDocument/2006/relationships/image" Target="../media/image46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ANADIUM\USER\HOME\ELN\SIMON\Kreat&#237;v%20&#225;gazatok_2013\KSH\Munkatablak\osszesitett_szamolas_2011_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FL433%20-%20Volume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view3D>
      <c:rAngAx val="1"/>
    </c:view3D>
    <c:plotArea>
      <c:layout>
        <c:manualLayout>
          <c:layoutTarget val="inner"/>
          <c:xMode val="edge"/>
          <c:yMode val="edge"/>
          <c:x val="0.24099295774647908"/>
          <c:y val="0"/>
          <c:w val="0.73250730307772549"/>
          <c:h val="0.90953676064123745"/>
        </c:manualLayout>
      </c:layout>
      <c:bar3DChart>
        <c:barDir val="bar"/>
        <c:grouping val="clustered"/>
        <c:ser>
          <c:idx val="0"/>
          <c:order val="0"/>
          <c:tx>
            <c:strRef>
              <c:f>Munka2!$D$22</c:f>
              <c:strCache>
                <c:ptCount val="1"/>
                <c:pt idx="0">
                  <c:v>Hungary</c:v>
                </c:pt>
              </c:strCache>
            </c:strRef>
          </c:tx>
          <c:dLbls>
            <c:dLbl>
              <c:idx val="2"/>
              <c:layout>
                <c:manualLayout>
                  <c:x val="1.6562336984872208E-3"/>
                  <c:y val="1.0530679933665023E-2"/>
                </c:manualLayout>
              </c:layout>
              <c:showVal val="1"/>
            </c:dLbl>
            <c:dLbl>
              <c:idx val="6"/>
              <c:spPr/>
              <c:txPr>
                <a:bodyPr/>
                <a:lstStyle/>
                <a:p>
                  <a:pPr>
                    <a:defRPr sz="1600" b="1"/>
                  </a:pPr>
                  <a:endParaRPr lang="hu-HU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1600" b="1"/>
                  </a:pPr>
                  <a:endParaRPr lang="hu-HU"/>
                </a:p>
              </c:txPr>
            </c:dLbl>
            <c:dLbl>
              <c:idx val="13"/>
              <c:layout>
                <c:manualLayout>
                  <c:x val="0"/>
                  <c:y val="2.27472632731253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Val val="1"/>
          </c:dLbls>
          <c:cat>
            <c:multiLvlStrRef>
              <c:f>Munka2!$B$23:$C$36</c:f>
              <c:multiLvlStrCache>
                <c:ptCount val="14"/>
                <c:lvl>
                  <c:pt idx="0">
                    <c:v>employment</c:v>
                  </c:pt>
                  <c:pt idx="1">
                    <c:v>GDP</c:v>
                  </c:pt>
                  <c:pt idx="2">
                    <c:v>employment</c:v>
                  </c:pt>
                  <c:pt idx="3">
                    <c:v>GDP</c:v>
                  </c:pt>
                  <c:pt idx="4">
                    <c:v>employment</c:v>
                  </c:pt>
                  <c:pt idx="5">
                    <c:v>GDP</c:v>
                  </c:pt>
                  <c:pt idx="6">
                    <c:v>employment</c:v>
                  </c:pt>
                  <c:pt idx="7">
                    <c:v>GDP</c:v>
                  </c:pt>
                  <c:pt idx="8">
                    <c:v>employment</c:v>
                  </c:pt>
                  <c:pt idx="9">
                    <c:v>GDP</c:v>
                  </c:pt>
                  <c:pt idx="10">
                    <c:v>employment</c:v>
                  </c:pt>
                  <c:pt idx="11">
                    <c:v>GDP</c:v>
                  </c:pt>
                  <c:pt idx="12">
                    <c:v>employment</c:v>
                  </c:pt>
                  <c:pt idx="13">
                    <c:v>GDP</c:v>
                  </c:pt>
                </c:lvl>
                <c:lvl>
                  <c:pt idx="0">
                    <c:v>GI</c:v>
                  </c:pt>
                  <c:pt idx="2">
                    <c:v>PVR</c:v>
                  </c:pt>
                  <c:pt idx="4">
                    <c:v>Copyright</c:v>
                  </c:pt>
                  <c:pt idx="6">
                    <c:v>Design</c:v>
                  </c:pt>
                  <c:pt idx="8">
                    <c:v>Patent</c:v>
                  </c:pt>
                  <c:pt idx="10">
                    <c:v>Trade mark</c:v>
                  </c:pt>
                  <c:pt idx="12">
                    <c:v>IPR</c:v>
                  </c:pt>
                </c:lvl>
              </c:multiLvlStrCache>
            </c:multiLvlStrRef>
          </c:cat>
          <c:val>
            <c:numRef>
              <c:f>Munka2!$D$23:$D$36</c:f>
              <c:numCache>
                <c:formatCode>0.0%</c:formatCode>
                <c:ptCount val="14"/>
                <c:pt idx="0">
                  <c:v>1.0000000000000009E-3</c:v>
                </c:pt>
                <c:pt idx="1">
                  <c:v>1.0000000000000009E-3</c:v>
                </c:pt>
                <c:pt idx="2">
                  <c:v>6.0000000000000071E-3</c:v>
                </c:pt>
                <c:pt idx="3">
                  <c:v>1.0000000000000009E-2</c:v>
                </c:pt>
                <c:pt idx="4">
                  <c:v>5.4000000000000041E-2</c:v>
                </c:pt>
                <c:pt idx="5">
                  <c:v>7.3000000000000051E-2</c:v>
                </c:pt>
                <c:pt idx="6">
                  <c:v>0.13700000000000001</c:v>
                </c:pt>
                <c:pt idx="7">
                  <c:v>0.16500000000000012</c:v>
                </c:pt>
                <c:pt idx="8">
                  <c:v>0.12400000000000005</c:v>
                </c:pt>
                <c:pt idx="9">
                  <c:v>0.20500000000000004</c:v>
                </c:pt>
                <c:pt idx="10">
                  <c:v>0.23300000000000001</c:v>
                </c:pt>
                <c:pt idx="11">
                  <c:v>0.37700000000000022</c:v>
                </c:pt>
                <c:pt idx="12">
                  <c:v>0.30600000000000027</c:v>
                </c:pt>
                <c:pt idx="13">
                  <c:v>0.46700000000000008</c:v>
                </c:pt>
              </c:numCache>
            </c:numRef>
          </c:val>
        </c:ser>
        <c:ser>
          <c:idx val="1"/>
          <c:order val="1"/>
          <c:tx>
            <c:strRef>
              <c:f>Munka2!$E$22</c:f>
              <c:strCache>
                <c:ptCount val="1"/>
                <c:pt idx="0">
                  <c:v>EU28</c:v>
                </c:pt>
              </c:strCache>
            </c:strRef>
          </c:tx>
          <c:dLbls>
            <c:dLbl>
              <c:idx val="0"/>
              <c:layout>
                <c:manualLayout>
                  <c:x val="-3.3334017247492331E-17"/>
                  <c:y val="-8.7321232123212453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2392739273927494E-3"/>
                </c:manualLayout>
              </c:layout>
              <c:showVal val="1"/>
            </c:dLbl>
            <c:dLbl>
              <c:idx val="2"/>
              <c:layout>
                <c:manualLayout>
                  <c:x val="3.636480253625922E-3"/>
                  <c:y val="-1.7464246424642473E-3"/>
                </c:manualLayout>
              </c:layout>
              <c:showVal val="1"/>
            </c:dLbl>
            <c:dLbl>
              <c:idx val="3"/>
              <c:layout>
                <c:manualLayout>
                  <c:x val="5.4547203804388373E-3"/>
                  <c:y val="-8.7321232123212453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6.98569856985699E-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2225110011001105E-2"/>
                </c:manualLayout>
              </c:layout>
              <c:showVal val="1"/>
            </c:dLbl>
            <c:dLbl>
              <c:idx val="6"/>
              <c:layout>
                <c:manualLayout>
                  <c:x val="1.6008333333333343E-3"/>
                  <c:y val="-1.220771756978654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hu-HU"/>
                </a:p>
              </c:txPr>
              <c:showVal val="1"/>
            </c:dLbl>
            <c:dLbl>
              <c:idx val="7"/>
              <c:layout>
                <c:manualLayout>
                  <c:x val="8.7129166666666761E-3"/>
                  <c:y val="-1.0452791461412163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hu-HU"/>
                </a:p>
              </c:txPr>
              <c:showVal val="1"/>
            </c:dLbl>
            <c:dLbl>
              <c:idx val="8"/>
              <c:layout>
                <c:manualLayout>
                  <c:x val="3.6364802536258856E-3"/>
                  <c:y val="-1.2224972497249725E-2"/>
                </c:manualLayout>
              </c:layout>
              <c:showVal val="1"/>
            </c:dLbl>
            <c:dLbl>
              <c:idx val="9"/>
              <c:layout>
                <c:manualLayout>
                  <c:x val="6.666803449498465E-17"/>
                  <c:y val="-8.7321232123212453E-3"/>
                </c:manualLayout>
              </c:layout>
              <c:showVal val="1"/>
            </c:dLbl>
            <c:dLbl>
              <c:idx val="10"/>
              <c:layout>
                <c:manualLayout>
                  <c:x val="8.2811684924360973E-3"/>
                  <c:y val="-6.9771483305966133E-3"/>
                </c:manualLayout>
              </c:layout>
              <c:showVal val="1"/>
            </c:dLbl>
            <c:dLbl>
              <c:idx val="11"/>
              <c:layout>
                <c:manualLayout>
                  <c:x val="6.4629629629629707E-3"/>
                  <c:y val="-1.3962780514504666E-2"/>
                </c:manualLayout>
              </c:layout>
              <c:showVal val="1"/>
            </c:dLbl>
            <c:dLbl>
              <c:idx val="12"/>
              <c:layout>
                <c:manualLayout>
                  <c:x val="3.6364802536258856E-3"/>
                  <c:y val="-8.7321232123212453E-3"/>
                </c:manualLayout>
              </c:layout>
              <c:showVal val="1"/>
            </c:dLbl>
            <c:dLbl>
              <c:idx val="13"/>
              <c:layout>
                <c:manualLayout>
                  <c:x val="1.8182401268129458E-3"/>
                  <c:y val="-1.571782178217823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Val val="1"/>
          </c:dLbls>
          <c:cat>
            <c:multiLvlStrRef>
              <c:f>Munka2!$B$23:$C$36</c:f>
              <c:multiLvlStrCache>
                <c:ptCount val="14"/>
                <c:lvl>
                  <c:pt idx="0">
                    <c:v>employment</c:v>
                  </c:pt>
                  <c:pt idx="1">
                    <c:v>GDP</c:v>
                  </c:pt>
                  <c:pt idx="2">
                    <c:v>employment</c:v>
                  </c:pt>
                  <c:pt idx="3">
                    <c:v>GDP</c:v>
                  </c:pt>
                  <c:pt idx="4">
                    <c:v>employment</c:v>
                  </c:pt>
                  <c:pt idx="5">
                    <c:v>GDP</c:v>
                  </c:pt>
                  <c:pt idx="6">
                    <c:v>employment</c:v>
                  </c:pt>
                  <c:pt idx="7">
                    <c:v>GDP</c:v>
                  </c:pt>
                  <c:pt idx="8">
                    <c:v>employment</c:v>
                  </c:pt>
                  <c:pt idx="9">
                    <c:v>GDP</c:v>
                  </c:pt>
                  <c:pt idx="10">
                    <c:v>employment</c:v>
                  </c:pt>
                  <c:pt idx="11">
                    <c:v>GDP</c:v>
                  </c:pt>
                  <c:pt idx="12">
                    <c:v>employment</c:v>
                  </c:pt>
                  <c:pt idx="13">
                    <c:v>GDP</c:v>
                  </c:pt>
                </c:lvl>
                <c:lvl>
                  <c:pt idx="0">
                    <c:v>GI</c:v>
                  </c:pt>
                  <c:pt idx="2">
                    <c:v>PVR</c:v>
                  </c:pt>
                  <c:pt idx="4">
                    <c:v>Copyright</c:v>
                  </c:pt>
                  <c:pt idx="6">
                    <c:v>Design</c:v>
                  </c:pt>
                  <c:pt idx="8">
                    <c:v>Patent</c:v>
                  </c:pt>
                  <c:pt idx="10">
                    <c:v>Trade mark</c:v>
                  </c:pt>
                  <c:pt idx="12">
                    <c:v>IPR</c:v>
                  </c:pt>
                </c:lvl>
              </c:multiLvlStrCache>
            </c:multiLvlStrRef>
          </c:cat>
          <c:val>
            <c:numRef>
              <c:f>Munka2!$E$23:$E$36</c:f>
              <c:numCache>
                <c:formatCode>0.0%</c:formatCode>
                <c:ptCount val="14"/>
                <c:pt idx="0">
                  <c:v>0</c:v>
                </c:pt>
                <c:pt idx="1">
                  <c:v>1.0000000000000009E-3</c:v>
                </c:pt>
                <c:pt idx="2">
                  <c:v>5.0000000000000036E-3</c:v>
                </c:pt>
                <c:pt idx="3">
                  <c:v>4.0000000000000036E-3</c:v>
                </c:pt>
                <c:pt idx="4">
                  <c:v>5.4000000000000041E-2</c:v>
                </c:pt>
                <c:pt idx="5">
                  <c:v>6.8000000000000033E-2</c:v>
                </c:pt>
                <c:pt idx="6">
                  <c:v>0.11899999999999999</c:v>
                </c:pt>
                <c:pt idx="7">
                  <c:v>0.13400000000000001</c:v>
                </c:pt>
                <c:pt idx="8">
                  <c:v>0.11899999999999999</c:v>
                </c:pt>
                <c:pt idx="9">
                  <c:v>0.15200000000000011</c:v>
                </c:pt>
                <c:pt idx="10">
                  <c:v>0.21200000000000011</c:v>
                </c:pt>
                <c:pt idx="11">
                  <c:v>0.35900000000000026</c:v>
                </c:pt>
                <c:pt idx="12" formatCode="0.00%">
                  <c:v>0.27800000000000002</c:v>
                </c:pt>
                <c:pt idx="13" formatCode="0.00%">
                  <c:v>0.42300000000000026</c:v>
                </c:pt>
              </c:numCache>
            </c:numRef>
          </c:val>
        </c:ser>
        <c:shape val="cylinder"/>
        <c:axId val="87371136"/>
        <c:axId val="87405696"/>
        <c:axId val="0"/>
      </c:bar3DChart>
      <c:catAx>
        <c:axId val="8737113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87405696"/>
        <c:crosses val="autoZero"/>
        <c:auto val="1"/>
        <c:lblAlgn val="ctr"/>
        <c:lblOffset val="100"/>
      </c:catAx>
      <c:valAx>
        <c:axId val="87405696"/>
        <c:scaling>
          <c:orientation val="minMax"/>
        </c:scaling>
        <c:delete val="1"/>
        <c:axPos val="b"/>
        <c:numFmt formatCode="0.0%" sourceLinked="1"/>
        <c:tickLblPos val="none"/>
        <c:crossAx val="8737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6530216484089721"/>
          <c:y val="0.43579988944168047"/>
          <c:w val="0.2731961626256878"/>
          <c:h val="4.1115511551155122E-2"/>
        </c:manualLayout>
      </c:layout>
      <c:txPr>
        <a:bodyPr/>
        <a:lstStyle/>
        <a:p>
          <a:pPr>
            <a:defRPr sz="1600" b="1"/>
          </a:pPr>
          <a:endParaRPr lang="hu-H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bar"/>
        <c:grouping val="clustered"/>
        <c:ser>
          <c:idx val="0"/>
          <c:order val="0"/>
          <c:tx>
            <c:strRef>
              <c:f>Munka5!$A$34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1.4598643919510059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2153324584427349E-3"/>
                  <c:y val="-3.0151946818613622E-3"/>
                </c:manualLayout>
              </c:layout>
              <c:showVal val="1"/>
            </c:dLbl>
            <c:dLbl>
              <c:idx val="2"/>
              <c:layout>
                <c:manualLayout>
                  <c:x val="1.4162620297462878E-2"/>
                  <c:y val="-3.0151946818613622E-3"/>
                </c:manualLayout>
              </c:layout>
              <c:showVal val="1"/>
            </c:dLbl>
            <c:dLbl>
              <c:idx val="3"/>
              <c:layout>
                <c:manualLayout>
                  <c:x val="5.3527996500437524E-3"/>
                  <c:y val="-6.030389363722714E-3"/>
                </c:manualLayout>
              </c:layout>
              <c:showVal val="1"/>
            </c:dLbl>
            <c:dLbl>
              <c:idx val="4"/>
              <c:layout>
                <c:manualLayout>
                  <c:x val="7.7250656167979015E-3"/>
                  <c:y val="-9.0455840455840909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Munka5!$B$33:$F$33</c:f>
              <c:strCache>
                <c:ptCount val="5"/>
                <c:pt idx="0">
                  <c:v>IPR-intensive</c:v>
                </c:pt>
                <c:pt idx="1">
                  <c:v>Utility model-intensive</c:v>
                </c:pt>
                <c:pt idx="2">
                  <c:v>Design-intensive</c:v>
                </c:pt>
                <c:pt idx="3">
                  <c:v>Trademark-intensive</c:v>
                </c:pt>
                <c:pt idx="4">
                  <c:v>Patent-intensive</c:v>
                </c:pt>
              </c:strCache>
            </c:strRef>
          </c:cat>
          <c:val>
            <c:numRef>
              <c:f>Munka5!$B$34:$F$34</c:f>
              <c:numCache>
                <c:formatCode>0.0%</c:formatCode>
                <c:ptCount val="5"/>
                <c:pt idx="0">
                  <c:v>0.22300000000000014</c:v>
                </c:pt>
                <c:pt idx="1">
                  <c:v>0.10299999999999998</c:v>
                </c:pt>
                <c:pt idx="2">
                  <c:v>8.3000000000000226E-2</c:v>
                </c:pt>
                <c:pt idx="3">
                  <c:v>7.8000000000000083E-2</c:v>
                </c:pt>
                <c:pt idx="4">
                  <c:v>7.2000000000000092E-2</c:v>
                </c:pt>
              </c:numCache>
            </c:numRef>
          </c:val>
        </c:ser>
        <c:ser>
          <c:idx val="1"/>
          <c:order val="1"/>
          <c:tx>
            <c:strRef>
              <c:f>Munka5!$A$35</c:f>
              <c:strCache>
                <c:ptCount val="1"/>
                <c:pt idx="0">
                  <c:v>employment</c:v>
                </c:pt>
              </c:strCache>
            </c:strRef>
          </c:tx>
          <c:dLbls>
            <c:dLbl>
              <c:idx val="0"/>
              <c:layout>
                <c:manualLayout>
                  <c:x val="-2.7777777777777965E-3"/>
                  <c:y val="-1.8091168091168151E-2"/>
                </c:manualLayout>
              </c:layout>
              <c:showVal val="1"/>
            </c:dLbl>
            <c:dLbl>
              <c:idx val="1"/>
              <c:layout>
                <c:manualLayout>
                  <c:x val="-1.3888888888888952E-3"/>
                  <c:y val="-1.8091168091168151E-2"/>
                </c:manualLayout>
              </c:layout>
              <c:showVal val="1"/>
            </c:dLbl>
            <c:dLbl>
              <c:idx val="2"/>
              <c:layout>
                <c:manualLayout>
                  <c:x val="1.3888888888888952E-3"/>
                  <c:y val="-3.0151946818613622E-3"/>
                </c:manualLayout>
              </c:layout>
              <c:showVal val="1"/>
            </c:dLbl>
            <c:dLbl>
              <c:idx val="3"/>
              <c:layout>
                <c:manualLayout>
                  <c:x val="-2.7777777777777965E-3"/>
                  <c:y val="-6.030389363722714E-3"/>
                </c:manualLayout>
              </c:layout>
              <c:showVal val="1"/>
            </c:dLbl>
            <c:dLbl>
              <c:idx val="4"/>
              <c:layout>
                <c:manualLayout>
                  <c:x val="-1.3888888888888952E-3"/>
                  <c:y val="-2.4121557454890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Munka5!$B$33:$F$33</c:f>
              <c:strCache>
                <c:ptCount val="5"/>
                <c:pt idx="0">
                  <c:v>IPR-intensive</c:v>
                </c:pt>
                <c:pt idx="1">
                  <c:v>Utility model-intensive</c:v>
                </c:pt>
                <c:pt idx="2">
                  <c:v>Design-intensive</c:v>
                </c:pt>
                <c:pt idx="3">
                  <c:v>Trademark-intensive</c:v>
                </c:pt>
                <c:pt idx="4">
                  <c:v>Patent-intensive</c:v>
                </c:pt>
              </c:strCache>
            </c:strRef>
          </c:cat>
          <c:val>
            <c:numRef>
              <c:f>Munka5!$B$35:$F$35</c:f>
              <c:numCache>
                <c:formatCode>0.0%</c:formatCode>
                <c:ptCount val="5"/>
                <c:pt idx="0">
                  <c:v>0.1950000000000002</c:v>
                </c:pt>
                <c:pt idx="1">
                  <c:v>0.10199999999999998</c:v>
                </c:pt>
                <c:pt idx="2">
                  <c:v>7.4000000000000121E-2</c:v>
                </c:pt>
                <c:pt idx="3">
                  <c:v>5.7000000000000113E-2</c:v>
                </c:pt>
                <c:pt idx="4">
                  <c:v>3.8000000000000041E-2</c:v>
                </c:pt>
              </c:numCache>
            </c:numRef>
          </c:val>
        </c:ser>
        <c:axId val="87696128"/>
        <c:axId val="87697664"/>
      </c:barChart>
      <c:catAx>
        <c:axId val="8769612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87697664"/>
        <c:crosses val="autoZero"/>
        <c:auto val="1"/>
        <c:lblAlgn val="ctr"/>
        <c:lblOffset val="100"/>
      </c:catAx>
      <c:valAx>
        <c:axId val="87697664"/>
        <c:scaling>
          <c:orientation val="minMax"/>
        </c:scaling>
        <c:delete val="1"/>
        <c:axPos val="b"/>
        <c:numFmt formatCode="0%" sourceLinked="0"/>
        <c:tickLblPos val="none"/>
        <c:crossAx val="8769612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 b="1"/>
          </a:pPr>
          <a:endParaRPr lang="hu-HU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18"/>
  <c:chart>
    <c:autoTitleDeleted val="1"/>
    <c:plotArea>
      <c:layout>
        <c:manualLayout>
          <c:layoutTarget val="inner"/>
          <c:xMode val="edge"/>
          <c:yMode val="edge"/>
          <c:x val="9.7991319444444447E-2"/>
          <c:y val="2.1352464049497363E-2"/>
          <c:w val="0.92105370370370354"/>
          <c:h val="0.91857258064516056"/>
        </c:manualLayout>
      </c:layout>
      <c:bubbleChart>
        <c:ser>
          <c:idx val="0"/>
          <c:order val="0"/>
          <c:tx>
            <c:strRef>
              <c:f>WIPO_countries!$B$7</c:f>
              <c:strCache>
                <c:ptCount val="1"/>
                <c:pt idx="0">
                  <c:v>Ausztrália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WIPO_countries!$C$7</c:f>
              <c:numCache>
                <c:formatCode>0.00%</c:formatCode>
                <c:ptCount val="1"/>
                <c:pt idx="0">
                  <c:v>8.0000000000000043E-2</c:v>
                </c:pt>
              </c:numCache>
            </c:numRef>
          </c:xVal>
          <c:yVal>
            <c:numRef>
              <c:f>WIPO_countries!$D$7</c:f>
              <c:numCache>
                <c:formatCode>0.00%</c:formatCode>
                <c:ptCount val="1"/>
                <c:pt idx="0">
                  <c:v>6.6000000000000003E-2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1"/>
          <c:order val="1"/>
          <c:tx>
            <c:strRef>
              <c:f>WIPO_countries!$B$8</c:f>
              <c:strCache>
                <c:ptCount val="1"/>
                <c:pt idx="0">
                  <c:v>Bhután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WIPO_countries!$C$8</c:f>
              <c:numCache>
                <c:formatCode>0.00%</c:formatCode>
                <c:ptCount val="1"/>
                <c:pt idx="0">
                  <c:v>0.1009</c:v>
                </c:pt>
              </c:numCache>
            </c:numRef>
          </c:xVal>
          <c:yVal>
            <c:numRef>
              <c:f>WIPO_countries!$D$8</c:f>
              <c:numCache>
                <c:formatCode>0.00%</c:formatCode>
                <c:ptCount val="1"/>
                <c:pt idx="0">
                  <c:v>5.4600000000000003E-2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2"/>
          <c:order val="2"/>
          <c:tx>
            <c:strRef>
              <c:f>WIPO_countries!$B$9</c:f>
              <c:strCache>
                <c:ptCount val="1"/>
                <c:pt idx="0">
                  <c:v>Brunei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WIPO_countries!$C$9</c:f>
              <c:numCache>
                <c:formatCode>0.00%</c:formatCode>
                <c:ptCount val="1"/>
                <c:pt idx="0">
                  <c:v>3.2000000000000042E-2</c:v>
                </c:pt>
              </c:numCache>
            </c:numRef>
          </c:xVal>
          <c:yVal>
            <c:numRef>
              <c:f>WIPO_countries!$D$9</c:f>
              <c:numCache>
                <c:formatCode>0.00%</c:formatCode>
                <c:ptCount val="1"/>
                <c:pt idx="0">
                  <c:v>1.5800000000000033E-2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3"/>
          <c:order val="3"/>
          <c:tx>
            <c:strRef>
              <c:f>WIPO_countries!$B$10</c:f>
              <c:strCache>
                <c:ptCount val="1"/>
                <c:pt idx="0">
                  <c:v>Bulgária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WIPO_countries!$C$10</c:f>
              <c:numCache>
                <c:formatCode>0.00%</c:formatCode>
                <c:ptCount val="1"/>
                <c:pt idx="0">
                  <c:v>4.9200000000000021E-2</c:v>
                </c:pt>
              </c:numCache>
            </c:numRef>
          </c:xVal>
          <c:yVal>
            <c:numRef>
              <c:f>WIPO_countries!$D$10</c:f>
              <c:numCache>
                <c:formatCode>0.00%</c:formatCode>
                <c:ptCount val="1"/>
                <c:pt idx="0">
                  <c:v>4.5400000000000003E-2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4"/>
          <c:order val="4"/>
          <c:tx>
            <c:strRef>
              <c:f>WIPO_countries!$B$11</c:f>
              <c:strCache>
                <c:ptCount val="1"/>
                <c:pt idx="0">
                  <c:v>Dél-Afrika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WIPO_countries!$C$11</c:f>
              <c:numCache>
                <c:formatCode>0.00%</c:formatCode>
                <c:ptCount val="1"/>
                <c:pt idx="0">
                  <c:v>4.0800000000000003E-2</c:v>
                </c:pt>
              </c:numCache>
            </c:numRef>
          </c:xVal>
          <c:yVal>
            <c:numRef>
              <c:f>WIPO_countries!$D$11</c:f>
              <c:numCache>
                <c:formatCode>0.00%</c:formatCode>
                <c:ptCount val="1"/>
                <c:pt idx="0">
                  <c:v>4.1099999999999998E-2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5"/>
          <c:order val="5"/>
          <c:tx>
            <c:strRef>
              <c:f>WIPO_countries!$B$12</c:f>
              <c:strCache>
                <c:ptCount val="1"/>
                <c:pt idx="0">
                  <c:v>Dominika</c:v>
                </c:pt>
              </c:strCache>
            </c:strRef>
          </c:tx>
          <c:xVal>
            <c:numRef>
              <c:f>WIPO_countries!$C$1</c:f>
              <c:numCache>
                <c:formatCode>General</c:formatCode>
                <c:ptCount val="1"/>
              </c:numCache>
            </c:numRef>
          </c:xVal>
          <c:yVal>
            <c:numRef>
              <c:f>WIPO_countries!$D$12</c:f>
              <c:numCache>
                <c:formatCode>0.00%</c:formatCode>
                <c:ptCount val="1"/>
                <c:pt idx="0">
                  <c:v>3.4000000000000002E-2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6"/>
          <c:order val="6"/>
          <c:tx>
            <c:strRef>
              <c:f>WIPO_countries!$B$13</c:f>
              <c:strCache>
                <c:ptCount val="1"/>
                <c:pt idx="0">
                  <c:v>Finnország</c:v>
                </c:pt>
              </c:strCache>
            </c:strRef>
          </c:tx>
          <c:spPr>
            <a:blipFill>
              <a:blip xmlns:r="http://schemas.openxmlformats.org/officeDocument/2006/relationships" r:embed="rId6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WIPO_countries!$C$13</c:f>
              <c:numCache>
                <c:formatCode>0.00%</c:formatCode>
                <c:ptCount val="1"/>
                <c:pt idx="0">
                  <c:v>5.1199999999999996E-2</c:v>
                </c:pt>
              </c:numCache>
            </c:numRef>
          </c:xVal>
          <c:yVal>
            <c:numRef>
              <c:f>WIPO_countries!$D$13</c:f>
              <c:numCache>
                <c:formatCode>0.00%</c:formatCode>
                <c:ptCount val="1"/>
                <c:pt idx="0">
                  <c:v>4.8300000000000003E-2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7"/>
          <c:order val="7"/>
          <c:tx>
            <c:strRef>
              <c:f>WIPO_countries!$B$14</c:f>
              <c:strCache>
                <c:ptCount val="1"/>
                <c:pt idx="0">
                  <c:v>Fülöp-szigetek</c:v>
                </c:pt>
              </c:strCache>
            </c:strRef>
          </c:tx>
          <c:spPr>
            <a:blipFill>
              <a:blip xmlns:r="http://schemas.openxmlformats.org/officeDocument/2006/relationships" r:embed="rId7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WIPO_countries!$C$14</c:f>
              <c:numCache>
                <c:formatCode>0.00%</c:formatCode>
                <c:ptCount val="1"/>
                <c:pt idx="0">
                  <c:v>0.111</c:v>
                </c:pt>
              </c:numCache>
            </c:numRef>
          </c:xVal>
          <c:yVal>
            <c:numRef>
              <c:f>WIPO_countries!$D$14</c:f>
              <c:numCache>
                <c:formatCode>0.00%</c:formatCode>
                <c:ptCount val="1"/>
                <c:pt idx="0">
                  <c:v>4.82E-2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8"/>
          <c:order val="8"/>
          <c:tx>
            <c:strRef>
              <c:f>WIPO_countries!$B$15</c:f>
              <c:strCache>
                <c:ptCount val="1"/>
                <c:pt idx="0">
                  <c:v>Grenada</c:v>
                </c:pt>
              </c:strCache>
            </c:strRef>
          </c:tx>
          <c:spPr>
            <a:blipFill>
              <a:blip xmlns:r="http://schemas.openxmlformats.org/officeDocument/2006/relationships" r:embed="rId8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WIPO_countries!$C$15</c:f>
              <c:numCache>
                <c:formatCode>0.00%</c:formatCode>
                <c:ptCount val="1"/>
                <c:pt idx="0">
                  <c:v>3.5999999999999997E-2</c:v>
                </c:pt>
              </c:numCache>
            </c:numRef>
          </c:xVal>
          <c:yVal>
            <c:numRef>
              <c:f>WIPO_countries!$D$15</c:f>
              <c:numCache>
                <c:formatCode>0.00%</c:formatCode>
                <c:ptCount val="1"/>
                <c:pt idx="0">
                  <c:v>4.5999999999999999E-2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9"/>
          <c:order val="9"/>
          <c:tx>
            <c:strRef>
              <c:f>WIPO_countries!$B$16</c:f>
              <c:strCache>
                <c:ptCount val="1"/>
                <c:pt idx="0">
                  <c:v>Hollandia</c:v>
                </c:pt>
              </c:strCache>
            </c:strRef>
          </c:tx>
          <c:spPr>
            <a:blipFill>
              <a:blip xmlns:r="http://schemas.openxmlformats.org/officeDocument/2006/relationships" r:embed="rId9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WIPO_countries!$C$16</c:f>
              <c:numCache>
                <c:formatCode>0.00%</c:formatCode>
                <c:ptCount val="1"/>
                <c:pt idx="0">
                  <c:v>8.8000000000000064E-2</c:v>
                </c:pt>
              </c:numCache>
            </c:numRef>
          </c:xVal>
          <c:yVal>
            <c:numRef>
              <c:f>WIPO_countries!$D$16</c:f>
              <c:numCache>
                <c:formatCode>0.00%</c:formatCode>
                <c:ptCount val="1"/>
                <c:pt idx="0">
                  <c:v>5.9000000000000087E-2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10"/>
          <c:order val="10"/>
          <c:tx>
            <c:strRef>
              <c:f>WIPO_countries!$B$17</c:f>
              <c:strCache>
                <c:ptCount val="1"/>
                <c:pt idx="0">
                  <c:v>Horvátország</c:v>
                </c:pt>
              </c:strCache>
            </c:strRef>
          </c:tx>
          <c:spPr>
            <a:blipFill>
              <a:blip xmlns:r="http://schemas.openxmlformats.org/officeDocument/2006/relationships" r:embed="rId10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WIPO_countries!$C$17</c:f>
              <c:numCache>
                <c:formatCode>0.00%</c:formatCode>
                <c:ptCount val="1"/>
                <c:pt idx="0">
                  <c:v>4.65E-2</c:v>
                </c:pt>
              </c:numCache>
            </c:numRef>
          </c:xVal>
          <c:yVal>
            <c:numRef>
              <c:f>WIPO_countries!$D$17</c:f>
              <c:numCache>
                <c:formatCode>0.00%</c:formatCode>
                <c:ptCount val="1"/>
                <c:pt idx="0">
                  <c:v>4.2700000000000078E-2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11"/>
          <c:order val="11"/>
          <c:tx>
            <c:strRef>
              <c:f>WIPO_countries!$B$18</c:f>
              <c:strCache>
                <c:ptCount val="1"/>
                <c:pt idx="0">
                  <c:v>Jamaica</c:v>
                </c:pt>
              </c:strCache>
            </c:strRef>
          </c:tx>
          <c:spPr>
            <a:blipFill>
              <a:blip xmlns:r="http://schemas.openxmlformats.org/officeDocument/2006/relationships" r:embed="rId11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WIPO_countries!$C$18</c:f>
              <c:numCache>
                <c:formatCode>0.00%</c:formatCode>
                <c:ptCount val="1"/>
                <c:pt idx="0">
                  <c:v>3.0300000000000001E-2</c:v>
                </c:pt>
              </c:numCache>
            </c:numRef>
          </c:xVal>
          <c:yVal>
            <c:numRef>
              <c:f>WIPO_countries!$D$18</c:f>
              <c:numCache>
                <c:formatCode>0.00%</c:formatCode>
                <c:ptCount val="1"/>
                <c:pt idx="0">
                  <c:v>4.8100000000000004E-2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12"/>
          <c:order val="12"/>
          <c:tx>
            <c:strRef>
              <c:f>WIPO_countries!$B$19</c:f>
              <c:strCache>
                <c:ptCount val="1"/>
                <c:pt idx="0">
                  <c:v>Jordánia</c:v>
                </c:pt>
              </c:strCache>
            </c:strRef>
          </c:tx>
          <c:spPr>
            <a:blipFill>
              <a:blip xmlns:r="http://schemas.openxmlformats.org/officeDocument/2006/relationships" r:embed="rId12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WIPO_countries!$C$19</c:f>
              <c:numCache>
                <c:formatCode>0.00%</c:formatCode>
                <c:ptCount val="1"/>
                <c:pt idx="0">
                  <c:v>2.8799999999999999E-2</c:v>
                </c:pt>
              </c:numCache>
            </c:numRef>
          </c:xVal>
          <c:yVal>
            <c:numRef>
              <c:f>WIPO_countries!$D$19</c:f>
              <c:numCache>
                <c:formatCode>0.00%</c:formatCode>
                <c:ptCount val="1"/>
                <c:pt idx="0">
                  <c:v>2.4299999999999999E-2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13"/>
          <c:order val="13"/>
          <c:tx>
            <c:strRef>
              <c:f>WIPO_countries!$B$20</c:f>
              <c:strCache>
                <c:ptCount val="1"/>
                <c:pt idx="0">
                  <c:v>Kanada</c:v>
                </c:pt>
              </c:strCache>
            </c:strRef>
          </c:tx>
          <c:spPr>
            <a:blipFill>
              <a:blip xmlns:r="http://schemas.openxmlformats.org/officeDocument/2006/relationships" r:embed="rId13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WIPO_countries!$C$20</c:f>
              <c:numCache>
                <c:formatCode>0.00%</c:formatCode>
                <c:ptCount val="1"/>
                <c:pt idx="0">
                  <c:v>5.5500000000000022E-2</c:v>
                </c:pt>
              </c:numCache>
            </c:numRef>
          </c:xVal>
          <c:yVal>
            <c:numRef>
              <c:f>WIPO_countries!$D$20</c:f>
              <c:numCache>
                <c:formatCode>0.00%</c:formatCode>
                <c:ptCount val="1"/>
                <c:pt idx="0">
                  <c:v>5.3800000000000014E-2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14"/>
          <c:order val="14"/>
          <c:tx>
            <c:strRef>
              <c:f>WIPO_countries!$B$21</c:f>
              <c:strCache>
                <c:ptCount val="1"/>
                <c:pt idx="0">
                  <c:v>Kenya</c:v>
                </c:pt>
              </c:strCache>
            </c:strRef>
          </c:tx>
          <c:spPr>
            <a:blipFill>
              <a:blip xmlns:r="http://schemas.openxmlformats.org/officeDocument/2006/relationships" r:embed="rId14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WIPO_countries!$C$21</c:f>
              <c:numCache>
                <c:formatCode>0.00%</c:formatCode>
                <c:ptCount val="1"/>
                <c:pt idx="0">
                  <c:v>3.2600000000000059E-2</c:v>
                </c:pt>
              </c:numCache>
            </c:numRef>
          </c:xVal>
          <c:yVal>
            <c:numRef>
              <c:f>WIPO_countries!$D$21</c:f>
              <c:numCache>
                <c:formatCode>0.00%</c:formatCode>
                <c:ptCount val="1"/>
                <c:pt idx="0">
                  <c:v>5.3199999999999997E-2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15"/>
          <c:order val="15"/>
          <c:tx>
            <c:strRef>
              <c:f>WIPO_countries!$B$22</c:f>
              <c:strCache>
                <c:ptCount val="1"/>
                <c:pt idx="0">
                  <c:v>Kína</c:v>
                </c:pt>
              </c:strCache>
            </c:strRef>
          </c:tx>
          <c:spPr>
            <a:blipFill>
              <a:blip xmlns:r="http://schemas.openxmlformats.org/officeDocument/2006/relationships" r:embed="rId15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WIPO_countries!$C$22</c:f>
              <c:numCache>
                <c:formatCode>0.00%</c:formatCode>
                <c:ptCount val="1"/>
                <c:pt idx="0">
                  <c:v>6.5199999999999994E-2</c:v>
                </c:pt>
              </c:numCache>
            </c:numRef>
          </c:xVal>
          <c:yVal>
            <c:numRef>
              <c:f>WIPO_countries!$D$22</c:f>
              <c:numCache>
                <c:formatCode>0.00%</c:formatCode>
                <c:ptCount val="1"/>
                <c:pt idx="0">
                  <c:v>6.370000000000002E-2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16"/>
          <c:order val="16"/>
          <c:tx>
            <c:strRef>
              <c:f>WIPO_countries!$B$23</c:f>
              <c:strCache>
                <c:ptCount val="1"/>
                <c:pt idx="0">
                  <c:v>Kolumbia</c:v>
                </c:pt>
              </c:strCache>
            </c:strRef>
          </c:tx>
          <c:spPr>
            <a:blipFill>
              <a:blip xmlns:r="http://schemas.openxmlformats.org/officeDocument/2006/relationships" r:embed="rId16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WIPO_countries!$C$23</c:f>
              <c:numCache>
                <c:formatCode>0.00%</c:formatCode>
                <c:ptCount val="1"/>
                <c:pt idx="0">
                  <c:v>5.8000000000000003E-2</c:v>
                </c:pt>
              </c:numCache>
            </c:numRef>
          </c:xVal>
          <c:yVal>
            <c:numRef>
              <c:f>WIPO_countries!$D$23</c:f>
              <c:numCache>
                <c:formatCode>0.00%</c:formatCode>
                <c:ptCount val="1"/>
                <c:pt idx="0">
                  <c:v>3.3000000000000002E-2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17"/>
          <c:order val="17"/>
          <c:tx>
            <c:strRef>
              <c:f>WIPO_countries!$B$24</c:f>
              <c:strCache>
                <c:ptCount val="1"/>
                <c:pt idx="0">
                  <c:v>Korea</c:v>
                </c:pt>
              </c:strCache>
            </c:strRef>
          </c:tx>
          <c:spPr>
            <a:blipFill>
              <a:blip xmlns:r="http://schemas.openxmlformats.org/officeDocument/2006/relationships" r:embed="rId17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WIPO_countries!$C$24</c:f>
              <c:numCache>
                <c:formatCode>0.00%</c:formatCode>
                <c:ptCount val="1"/>
                <c:pt idx="0">
                  <c:v>6.2400000000000087E-2</c:v>
                </c:pt>
              </c:numCache>
            </c:numRef>
          </c:xVal>
          <c:yVal>
            <c:numRef>
              <c:f>WIPO_countries!$D$24</c:f>
              <c:numCache>
                <c:formatCode>0.00%</c:formatCode>
                <c:ptCount val="1"/>
                <c:pt idx="0">
                  <c:v>9.8900000000000154E-2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18"/>
          <c:order val="18"/>
          <c:tx>
            <c:strRef>
              <c:f>WIPO_countries!$B$25</c:f>
              <c:strCache>
                <c:ptCount val="1"/>
                <c:pt idx="0">
                  <c:v>Lettország</c:v>
                </c:pt>
              </c:strCache>
            </c:strRef>
          </c:tx>
          <c:spPr>
            <a:blipFill>
              <a:blip xmlns:r="http://schemas.openxmlformats.org/officeDocument/2006/relationships" r:embed="rId18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WIPO_countries!$C$25</c:f>
              <c:numCache>
                <c:formatCode>0.00%</c:formatCode>
                <c:ptCount val="1"/>
                <c:pt idx="0">
                  <c:v>5.5900000000000012E-2</c:v>
                </c:pt>
              </c:numCache>
            </c:numRef>
          </c:xVal>
          <c:yVal>
            <c:numRef>
              <c:f>WIPO_countries!$D$25</c:f>
              <c:numCache>
                <c:formatCode>0.00%</c:formatCode>
                <c:ptCount val="1"/>
                <c:pt idx="0">
                  <c:v>5.0500000000000003E-2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19"/>
          <c:order val="19"/>
          <c:tx>
            <c:strRef>
              <c:f>WIPO_countries!$B$26</c:f>
              <c:strCache>
                <c:ptCount val="1"/>
                <c:pt idx="0">
                  <c:v>Libanon</c:v>
                </c:pt>
              </c:strCache>
            </c:strRef>
          </c:tx>
          <c:spPr>
            <a:blipFill>
              <a:blip xmlns:r="http://schemas.openxmlformats.org/officeDocument/2006/relationships" r:embed="rId19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WIPO_countries!$C$26</c:f>
              <c:numCache>
                <c:formatCode>0.00%</c:formatCode>
                <c:ptCount val="1"/>
                <c:pt idx="0">
                  <c:v>4.4900000000000023E-2</c:v>
                </c:pt>
              </c:numCache>
            </c:numRef>
          </c:xVal>
          <c:yVal>
            <c:numRef>
              <c:f>WIPO_countries!$D$26</c:f>
              <c:numCache>
                <c:formatCode>0.00%</c:formatCode>
                <c:ptCount val="1"/>
                <c:pt idx="0">
                  <c:v>4.7500000000000014E-2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20"/>
          <c:order val="20"/>
          <c:tx>
            <c:strRef>
              <c:f>WIPO_countries!$B$27</c:f>
              <c:strCache>
                <c:ptCount val="1"/>
                <c:pt idx="0">
                  <c:v>Litvánia</c:v>
                </c:pt>
              </c:strCache>
            </c:strRef>
          </c:tx>
          <c:spPr>
            <a:blipFill>
              <a:blip xmlns:r="http://schemas.openxmlformats.org/officeDocument/2006/relationships" r:embed="rId20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WIPO_countries!$C$27</c:f>
              <c:numCache>
                <c:formatCode>0.00%</c:formatCode>
                <c:ptCount val="1"/>
                <c:pt idx="0">
                  <c:v>4.9200000000000021E-2</c:v>
                </c:pt>
              </c:numCache>
            </c:numRef>
          </c:xVal>
          <c:yVal>
            <c:numRef>
              <c:f>WIPO_countries!$D$27</c:f>
              <c:numCache>
                <c:formatCode>0.00%</c:formatCode>
                <c:ptCount val="1"/>
                <c:pt idx="0">
                  <c:v>5.3999999999999999E-2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21"/>
          <c:order val="21"/>
          <c:tx>
            <c:strRef>
              <c:f>WIPO_countries!$B$28</c:f>
              <c:strCache>
                <c:ptCount val="1"/>
                <c:pt idx="0">
                  <c:v>Magyarország</c:v>
                </c:pt>
              </c:strCache>
            </c:strRef>
          </c:tx>
          <c:spPr>
            <a:blipFill>
              <a:blip xmlns:r="http://schemas.openxmlformats.org/officeDocument/2006/relationships" r:embed="rId21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WIPO_countries!$C$28</c:f>
              <c:numCache>
                <c:formatCode>0.00%</c:formatCode>
                <c:ptCount val="1"/>
                <c:pt idx="0">
                  <c:v>7.2800000000000031E-2</c:v>
                </c:pt>
              </c:numCache>
            </c:numRef>
          </c:xVal>
          <c:yVal>
            <c:numRef>
              <c:f>WIPO_countries!$D$28</c:f>
              <c:numCache>
                <c:formatCode>0.00%</c:formatCode>
                <c:ptCount val="1"/>
                <c:pt idx="0">
                  <c:v>8.2500000000000004E-2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22"/>
          <c:order val="22"/>
          <c:tx>
            <c:strRef>
              <c:f>WIPO_countries!$B$29</c:f>
              <c:strCache>
                <c:ptCount val="1"/>
                <c:pt idx="0">
                  <c:v>Malajzia</c:v>
                </c:pt>
              </c:strCache>
            </c:strRef>
          </c:tx>
          <c:spPr>
            <a:blipFill>
              <a:blip xmlns:r="http://schemas.openxmlformats.org/officeDocument/2006/relationships" r:embed="rId22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WIPO_countries!$C$29</c:f>
              <c:numCache>
                <c:formatCode>0.00%</c:formatCode>
                <c:ptCount val="1"/>
                <c:pt idx="0">
                  <c:v>7.5000000000000011E-2</c:v>
                </c:pt>
              </c:numCache>
            </c:numRef>
          </c:xVal>
          <c:yVal>
            <c:numRef>
              <c:f>WIPO_countries!$D$29</c:f>
              <c:numCache>
                <c:formatCode>0.00%</c:formatCode>
                <c:ptCount val="1"/>
                <c:pt idx="0">
                  <c:v>5.7000000000000023E-2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23"/>
          <c:order val="23"/>
          <c:tx>
            <c:strRef>
              <c:f>WIPO_countries!$B$30</c:f>
              <c:strCache>
                <c:ptCount val="1"/>
                <c:pt idx="0">
                  <c:v>Mexikó</c:v>
                </c:pt>
              </c:strCache>
            </c:strRef>
          </c:tx>
          <c:spPr>
            <a:blipFill>
              <a:blip xmlns:r="http://schemas.openxmlformats.org/officeDocument/2006/relationships" r:embed="rId20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WIPO_countries!$C$31</c:f>
              <c:numCache>
                <c:formatCode>0.00%</c:formatCode>
                <c:ptCount val="1"/>
                <c:pt idx="0">
                  <c:v>7.3000000000000009E-2</c:v>
                </c:pt>
              </c:numCache>
            </c:numRef>
          </c:xVal>
          <c:yVal>
            <c:numRef>
              <c:f>WIPO_countries!$D$30</c:f>
              <c:numCache>
                <c:formatCode>0.00%</c:formatCode>
                <c:ptCount val="1"/>
                <c:pt idx="0">
                  <c:v>4.7699999999999999E-2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24"/>
          <c:order val="24"/>
          <c:tx>
            <c:strRef>
              <c:f>WIPO_countries!$B$31</c:f>
              <c:strCache>
                <c:ptCount val="1"/>
                <c:pt idx="0">
                  <c:v>Oroszország</c:v>
                </c:pt>
              </c:strCache>
            </c:strRef>
          </c:tx>
          <c:spPr>
            <a:blipFill>
              <a:blip xmlns:r="http://schemas.openxmlformats.org/officeDocument/2006/relationships" r:embed="rId23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WIPO_countries!$C$31</c:f>
              <c:numCache>
                <c:formatCode>0.00%</c:formatCode>
                <c:ptCount val="1"/>
                <c:pt idx="0">
                  <c:v>7.3000000000000009E-2</c:v>
                </c:pt>
              </c:numCache>
            </c:numRef>
          </c:xVal>
          <c:yVal>
            <c:numRef>
              <c:f>WIPO_countries!$D$31</c:f>
              <c:numCache>
                <c:formatCode>0.00%</c:formatCode>
                <c:ptCount val="1"/>
                <c:pt idx="0">
                  <c:v>6.0600000000000001E-2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25"/>
          <c:order val="25"/>
          <c:tx>
            <c:strRef>
              <c:f>WIPO_countries!$B$32</c:f>
              <c:strCache>
                <c:ptCount val="1"/>
                <c:pt idx="0">
                  <c:v>Pakisztán</c:v>
                </c:pt>
              </c:strCache>
            </c:strRef>
          </c:tx>
          <c:spPr>
            <a:blipFill>
              <a:blip xmlns:r="http://schemas.openxmlformats.org/officeDocument/2006/relationships" r:embed="rId24"/>
              <a:stretch>
                <a:fillRect/>
              </a:stretch>
            </a:blipFill>
          </c:spPr>
          <c:dLbls>
            <c:delete val="1"/>
          </c:dLbls>
          <c:trendline>
            <c:trendlineType val="linear"/>
          </c:trendline>
          <c:xVal>
            <c:numRef>
              <c:f>WIPO_countries!$C$32</c:f>
              <c:numCache>
                <c:formatCode>0.00%</c:formatCode>
                <c:ptCount val="1"/>
                <c:pt idx="0">
                  <c:v>3.7100000000000001E-2</c:v>
                </c:pt>
              </c:numCache>
            </c:numRef>
          </c:xVal>
          <c:yVal>
            <c:numRef>
              <c:f>WIPO_countries!$D$32</c:f>
              <c:numCache>
                <c:formatCode>0.00%</c:formatCode>
                <c:ptCount val="1"/>
                <c:pt idx="0">
                  <c:v>4.4500000000000033E-2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26"/>
          <c:order val="26"/>
          <c:tx>
            <c:strRef>
              <c:f>WIPO_countries!$B$33</c:f>
              <c:strCache>
                <c:ptCount val="1"/>
                <c:pt idx="0">
                  <c:v>Panama</c:v>
                </c:pt>
              </c:strCache>
            </c:strRef>
          </c:tx>
          <c:spPr>
            <a:blipFill>
              <a:blip xmlns:r="http://schemas.openxmlformats.org/officeDocument/2006/relationships" r:embed="rId25"/>
              <a:stretch>
                <a:fillRect/>
              </a:stretch>
            </a:blipFill>
          </c:spPr>
          <c:dPt>
            <c:idx val="0"/>
            <c:bubble3D val="1"/>
            <c:spPr>
              <a:blipFill>
                <a:blip xmlns:r="http://schemas.openxmlformats.org/officeDocument/2006/relationships" r:embed="rId26"/>
                <a:stretch>
                  <a:fillRect/>
                </a:stretch>
              </a:blipFill>
            </c:spPr>
          </c:dPt>
          <c:dLbls>
            <c:delete val="1"/>
          </c:dLbls>
          <c:xVal>
            <c:numRef>
              <c:f>WIPO_countries!$C$33</c:f>
              <c:numCache>
                <c:formatCode>0.00%</c:formatCode>
                <c:ptCount val="1"/>
                <c:pt idx="0">
                  <c:v>3.1700000000000006E-2</c:v>
                </c:pt>
              </c:numCache>
            </c:numRef>
          </c:xVal>
          <c:yVal>
            <c:numRef>
              <c:f>WIPO_countries!$D$33</c:f>
              <c:numCache>
                <c:formatCode>0.00%</c:formatCode>
                <c:ptCount val="1"/>
                <c:pt idx="0">
                  <c:v>6.3500000000000001E-2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27"/>
          <c:order val="27"/>
          <c:tx>
            <c:strRef>
              <c:f>WIPO_countries!$B$34</c:f>
              <c:strCache>
                <c:ptCount val="1"/>
                <c:pt idx="0">
                  <c:v>Peru</c:v>
                </c:pt>
              </c:strCache>
            </c:strRef>
          </c:tx>
          <c:spPr>
            <a:blipFill>
              <a:blip xmlns:r="http://schemas.openxmlformats.org/officeDocument/2006/relationships" r:embed="rId27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WIPO_countries!$C$34</c:f>
              <c:numCache>
                <c:formatCode>0.00%</c:formatCode>
                <c:ptCount val="1"/>
                <c:pt idx="0">
                  <c:v>4.5000000000000012E-2</c:v>
                </c:pt>
              </c:numCache>
            </c:numRef>
          </c:xVal>
          <c:yVal>
            <c:numRef>
              <c:f>WIPO_countries!$D$34</c:f>
              <c:numCache>
                <c:formatCode>0.00%</c:formatCode>
                <c:ptCount val="1"/>
                <c:pt idx="0">
                  <c:v>2.6700000000000002E-2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28"/>
          <c:order val="28"/>
          <c:tx>
            <c:strRef>
              <c:f>WIPO_countries!$B$35</c:f>
              <c:strCache>
                <c:ptCount val="1"/>
                <c:pt idx="0">
                  <c:v>Románia</c:v>
                </c:pt>
              </c:strCache>
            </c:strRef>
          </c:tx>
          <c:spPr>
            <a:blipFill>
              <a:blip xmlns:r="http://schemas.openxmlformats.org/officeDocument/2006/relationships" r:embed="rId28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WIPO_countries!$C$35</c:f>
              <c:numCache>
                <c:formatCode>0.00%</c:formatCode>
                <c:ptCount val="1"/>
                <c:pt idx="0">
                  <c:v>4.19E-2</c:v>
                </c:pt>
              </c:numCache>
            </c:numRef>
          </c:xVal>
          <c:yVal>
            <c:numRef>
              <c:f>WIPO_countries!$D$35</c:f>
              <c:numCache>
                <c:formatCode>0.00%</c:formatCode>
                <c:ptCount val="1"/>
                <c:pt idx="0">
                  <c:v>5.5500000000000022E-2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29"/>
          <c:order val="29"/>
          <c:tx>
            <c:strRef>
              <c:f>WIPO_countries!$B$36</c:f>
              <c:strCache>
                <c:ptCount val="1"/>
                <c:pt idx="0">
                  <c:v>St Kitts és Nevis</c:v>
                </c:pt>
              </c:strCache>
            </c:strRef>
          </c:tx>
          <c:spPr>
            <a:blipFill>
              <a:blip xmlns:r="http://schemas.openxmlformats.org/officeDocument/2006/relationships" r:embed="rId25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WIPO_countries!$C$36</c:f>
              <c:numCache>
                <c:formatCode>0.00%</c:formatCode>
                <c:ptCount val="1"/>
                <c:pt idx="0">
                  <c:v>3.1000000000000045E-2</c:v>
                </c:pt>
              </c:numCache>
            </c:numRef>
          </c:xVal>
          <c:yVal>
            <c:numRef>
              <c:f>WIPO_countries!$D$36</c:f>
              <c:numCache>
                <c:formatCode>0.00%</c:formatCode>
                <c:ptCount val="1"/>
                <c:pt idx="0">
                  <c:v>6.6000000000000003E-2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30"/>
          <c:order val="30"/>
          <c:tx>
            <c:strRef>
              <c:f>WIPO_countries!$B$37</c:f>
              <c:strCache>
                <c:ptCount val="1"/>
                <c:pt idx="0">
                  <c:v>St Lucia</c:v>
                </c:pt>
              </c:strCache>
            </c:strRef>
          </c:tx>
          <c:spPr>
            <a:blipFill>
              <a:blip xmlns:r="http://schemas.openxmlformats.org/officeDocument/2006/relationships" r:embed="rId29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WIPO_countries!$C$37</c:f>
              <c:numCache>
                <c:formatCode>0.00%</c:formatCode>
                <c:ptCount val="1"/>
                <c:pt idx="0">
                  <c:v>4.3999999999999997E-2</c:v>
                </c:pt>
              </c:numCache>
            </c:numRef>
          </c:xVal>
          <c:yVal>
            <c:numRef>
              <c:f>WIPO_countries!$D$37</c:f>
              <c:numCache>
                <c:formatCode>0.00%</c:formatCode>
                <c:ptCount val="1"/>
                <c:pt idx="0">
                  <c:v>8.0000000000000043E-2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31"/>
          <c:order val="31"/>
          <c:tx>
            <c:strRef>
              <c:f>WIPO_countries!$B$38</c:f>
              <c:strCache>
                <c:ptCount val="1"/>
                <c:pt idx="0">
                  <c:v>St Vincent</c:v>
                </c:pt>
              </c:strCache>
            </c:strRef>
          </c:tx>
          <c:spPr>
            <a:blipFill>
              <a:blip xmlns:r="http://schemas.openxmlformats.org/officeDocument/2006/relationships" r:embed="rId30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WIPO_countries!$C$38</c:f>
              <c:numCache>
                <c:formatCode>0.00%</c:formatCode>
                <c:ptCount val="1"/>
                <c:pt idx="0">
                  <c:v>4.9000000000000078E-2</c:v>
                </c:pt>
              </c:numCache>
            </c:numRef>
          </c:xVal>
          <c:yVal>
            <c:numRef>
              <c:f>WIPO_countries!$D$38</c:f>
              <c:numCache>
                <c:formatCode>0.00%</c:formatCode>
                <c:ptCount val="1"/>
                <c:pt idx="0">
                  <c:v>5.6000000000000001E-2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32"/>
          <c:order val="32"/>
          <c:tx>
            <c:strRef>
              <c:f>WIPO_countries!$B$39</c:f>
              <c:strCache>
                <c:ptCount val="1"/>
                <c:pt idx="0">
                  <c:v>Szingapúr </c:v>
                </c:pt>
              </c:strCache>
            </c:strRef>
          </c:tx>
          <c:spPr>
            <a:blipFill>
              <a:blip xmlns:r="http://schemas.openxmlformats.org/officeDocument/2006/relationships" r:embed="rId31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WIPO_countries!$C$39</c:f>
              <c:numCache>
                <c:formatCode>0.00%</c:formatCode>
                <c:ptCount val="1"/>
                <c:pt idx="0">
                  <c:v>6.2100000000000023E-2</c:v>
                </c:pt>
              </c:numCache>
            </c:numRef>
          </c:xVal>
          <c:yVal>
            <c:numRef>
              <c:f>WIPO_countries!$D$39</c:f>
              <c:numCache>
                <c:formatCode>0.00%</c:formatCode>
                <c:ptCount val="1"/>
                <c:pt idx="0">
                  <c:v>6.1900000000000004E-2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33"/>
          <c:order val="33"/>
          <c:tx>
            <c:strRef>
              <c:f>WIPO_countries!$B$40</c:f>
              <c:strCache>
                <c:ptCount val="1"/>
                <c:pt idx="0">
                  <c:v>Szlovénia</c:v>
                </c:pt>
              </c:strCache>
            </c:strRef>
          </c:tx>
          <c:spPr>
            <a:blipFill>
              <a:blip xmlns:r="http://schemas.openxmlformats.org/officeDocument/2006/relationships" r:embed="rId32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WIPO_countries!$C$40</c:f>
              <c:numCache>
                <c:formatCode>0.00%</c:formatCode>
                <c:ptCount val="1"/>
                <c:pt idx="0">
                  <c:v>6.8000000000000019E-2</c:v>
                </c:pt>
              </c:numCache>
            </c:numRef>
          </c:xVal>
          <c:yVal>
            <c:numRef>
              <c:f>WIPO_countries!$D$40</c:f>
              <c:numCache>
                <c:formatCode>0.00%</c:formatCode>
                <c:ptCount val="1"/>
                <c:pt idx="0">
                  <c:v>5.1000000000000004E-2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34"/>
          <c:order val="34"/>
          <c:tx>
            <c:strRef>
              <c:f>WIPO_countries!$B$41</c:f>
              <c:strCache>
                <c:ptCount val="1"/>
                <c:pt idx="0">
                  <c:v>Tanzánia</c:v>
                </c:pt>
              </c:strCache>
            </c:strRef>
          </c:tx>
          <c:spPr>
            <a:blipFill>
              <a:blip xmlns:r="http://schemas.openxmlformats.org/officeDocument/2006/relationships" r:embed="rId33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WIPO_countries!$C$41</c:f>
              <c:numCache>
                <c:formatCode>0.00%</c:formatCode>
                <c:ptCount val="1"/>
                <c:pt idx="0">
                  <c:v>5.6300000000000003E-2</c:v>
                </c:pt>
              </c:numCache>
            </c:numRef>
          </c:xVal>
          <c:yVal>
            <c:numRef>
              <c:f>WIPO_countries!$D$41</c:f>
              <c:numCache>
                <c:formatCode>0.00%</c:formatCode>
                <c:ptCount val="1"/>
                <c:pt idx="0">
                  <c:v>4.5600000000000002E-2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35"/>
          <c:order val="35"/>
          <c:tx>
            <c:strRef>
              <c:f>WIPO_countries!$B$42</c:f>
              <c:strCache>
                <c:ptCount val="1"/>
                <c:pt idx="0">
                  <c:v>Thaiföld</c:v>
                </c:pt>
              </c:strCache>
            </c:strRef>
          </c:tx>
          <c:spPr>
            <a:blipFill>
              <a:blip xmlns:r="http://schemas.openxmlformats.org/officeDocument/2006/relationships" r:embed="rId34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WIPO_countries!$C$42</c:f>
              <c:numCache>
                <c:formatCode>0.00%</c:formatCode>
                <c:ptCount val="1"/>
                <c:pt idx="0">
                  <c:v>2.8500000000000001E-2</c:v>
                </c:pt>
              </c:numCache>
            </c:numRef>
          </c:xVal>
          <c:yVal>
            <c:numRef>
              <c:f>WIPO_countries!$D$42</c:f>
              <c:numCache>
                <c:formatCode>0.00%</c:formatCode>
                <c:ptCount val="1"/>
                <c:pt idx="0">
                  <c:v>4.4800000000000034E-2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36"/>
          <c:order val="36"/>
          <c:tx>
            <c:strRef>
              <c:f>WIPO_countries!$B$43</c:f>
              <c:strCache>
                <c:ptCount val="1"/>
                <c:pt idx="0">
                  <c:v>Trinidad és Tobago</c:v>
                </c:pt>
              </c:strCache>
            </c:strRef>
          </c:tx>
          <c:spPr>
            <a:blipFill>
              <a:blip xmlns:r="http://schemas.openxmlformats.org/officeDocument/2006/relationships" r:embed="rId35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WIPO_countries!$C$43</c:f>
              <c:numCache>
                <c:formatCode>0.00%</c:formatCode>
                <c:ptCount val="1"/>
                <c:pt idx="0">
                  <c:v>0.05</c:v>
                </c:pt>
              </c:numCache>
            </c:numRef>
          </c:xVal>
          <c:yVal>
            <c:numRef>
              <c:f>WIPO_countries!$D$43</c:f>
              <c:numCache>
                <c:formatCode>0.00%</c:formatCode>
                <c:ptCount val="1"/>
                <c:pt idx="0">
                  <c:v>4.8000000000000001E-2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37"/>
          <c:order val="37"/>
          <c:tx>
            <c:strRef>
              <c:f>WIPO_countries!$B$44</c:f>
              <c:strCache>
                <c:ptCount val="1"/>
                <c:pt idx="0">
                  <c:v>Ukrajna</c:v>
                </c:pt>
              </c:strCache>
            </c:strRef>
          </c:tx>
          <c:spPr>
            <a:blipFill>
              <a:blip xmlns:r="http://schemas.openxmlformats.org/officeDocument/2006/relationships" r:embed="rId36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WIPO_countries!$C$44</c:f>
              <c:numCache>
                <c:formatCode>0.00%</c:formatCode>
                <c:ptCount val="1"/>
                <c:pt idx="0">
                  <c:v>1.9000000000000031E-2</c:v>
                </c:pt>
              </c:numCache>
            </c:numRef>
          </c:xVal>
          <c:yVal>
            <c:numRef>
              <c:f>WIPO_countries!$D$44</c:f>
              <c:numCache>
                <c:formatCode>0.00%</c:formatCode>
                <c:ptCount val="1"/>
                <c:pt idx="0">
                  <c:v>2.8500000000000001E-2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ser>
          <c:idx val="38"/>
          <c:order val="38"/>
          <c:tx>
            <c:strRef>
              <c:f>WIPO_countries!$B$45</c:f>
              <c:strCache>
                <c:ptCount val="1"/>
                <c:pt idx="0">
                  <c:v>USA</c:v>
                </c:pt>
              </c:strCache>
            </c:strRef>
          </c:tx>
          <c:spPr>
            <a:blipFill>
              <a:blip xmlns:r="http://schemas.openxmlformats.org/officeDocument/2006/relationships" r:embed="rId37"/>
              <a:stretch>
                <a:fillRect/>
              </a:stretch>
            </a:blipFill>
          </c:spPr>
          <c:dLbls>
            <c:delete val="1"/>
          </c:dLbls>
          <c:xVal>
            <c:numRef>
              <c:f>WIPO_countries!$C$45</c:f>
              <c:numCache>
                <c:formatCode>0.00%</c:formatCode>
                <c:ptCount val="1"/>
                <c:pt idx="0">
                  <c:v>9.8500000000000254E-2</c:v>
                </c:pt>
              </c:numCache>
            </c:numRef>
          </c:xVal>
          <c:yVal>
            <c:numRef>
              <c:f>WIPO_countries!$D$45</c:f>
              <c:numCache>
                <c:formatCode>0.00%</c:formatCode>
                <c:ptCount val="1"/>
                <c:pt idx="0">
                  <c:v>0.1144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1"/>
        </c:ser>
        <c:dLbls>
          <c:showVal val="1"/>
        </c:dLbls>
        <c:bubbleScale val="15"/>
        <c:axId val="87980288"/>
        <c:axId val="87986176"/>
      </c:bubbleChart>
      <c:valAx>
        <c:axId val="87980288"/>
        <c:scaling>
          <c:orientation val="minMax"/>
        </c:scaling>
        <c:axPos val="b"/>
        <c:numFmt formatCode="0%" sourceLinked="0"/>
        <c:maj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87986176"/>
        <c:crossesAt val="0"/>
        <c:crossBetween val="midCat"/>
      </c:valAx>
      <c:valAx>
        <c:axId val="87986176"/>
        <c:scaling>
          <c:orientation val="minMax"/>
        </c:scaling>
        <c:axPos val="l"/>
        <c:numFmt formatCode="0%" sourceLinked="0"/>
        <c:maj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87980288"/>
        <c:crosses val="autoZero"/>
        <c:crossBetween val="midCat"/>
      </c:valAx>
    </c:plotArea>
    <c:plotVisOnly val="1"/>
  </c:chart>
  <c:externalData r:id="rId38"/>
  <c:userShapes r:id="rId39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Munka1!$Z$8</c:f>
              <c:strCache>
                <c:ptCount val="1"/>
                <c:pt idx="0">
                  <c:v>Gross Value Added</c:v>
                </c:pt>
              </c:strCache>
            </c:strRef>
          </c:tx>
          <c:dLbls>
            <c:dLbl>
              <c:idx val="0"/>
              <c:layout>
                <c:manualLayout>
                  <c:x val="-1.3097697056030382E-2"/>
                  <c:y val="-1.9080128205128267E-2"/>
                </c:manualLayout>
              </c:layout>
              <c:showVal val="1"/>
            </c:dLbl>
            <c:dLbl>
              <c:idx val="1"/>
              <c:layout>
                <c:manualLayout>
                  <c:x val="-1.9859924026590723E-4"/>
                  <c:y val="-2.1835683760683813E-2"/>
                </c:manualLayout>
              </c:layout>
              <c:showVal val="1"/>
            </c:dLbl>
            <c:dLbl>
              <c:idx val="2"/>
              <c:layout>
                <c:manualLayout>
                  <c:x val="-5.3758309591642895E-3"/>
                  <c:y val="-2.1793589743589744E-2"/>
                </c:manualLayout>
              </c:layout>
              <c:showVal val="1"/>
            </c:dLbl>
            <c:dLbl>
              <c:idx val="3"/>
              <c:layout>
                <c:manualLayout>
                  <c:x val="7.5379867046533877E-3"/>
                  <c:y val="-3.283760683760685E-2"/>
                </c:manualLayout>
              </c:layout>
              <c:showVal val="1"/>
            </c:dLbl>
            <c:dLbl>
              <c:idx val="4"/>
              <c:layout>
                <c:manualLayout>
                  <c:x val="1.1832858499525317E-2"/>
                  <c:y val="-3.26271367521367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hu-HU"/>
              </a:p>
            </c:txPr>
            <c:showVal val="1"/>
          </c:dLbls>
          <c:cat>
            <c:numRef>
              <c:f>Munka1!$Y$9:$Y$13</c:f>
              <c:numCache>
                <c:formatCode>General</c:formatCode>
                <c:ptCount val="5"/>
                <c:pt idx="0">
                  <c:v>2002</c:v>
                </c:pt>
                <c:pt idx="1">
                  <c:v>2006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</c:numCache>
            </c:numRef>
          </c:cat>
          <c:val>
            <c:numRef>
              <c:f>Munka1!$Z$9:$Z$13</c:f>
              <c:numCache>
                <c:formatCode>0.00%</c:formatCode>
                <c:ptCount val="5"/>
                <c:pt idx="0">
                  <c:v>6.6699999999999995E-2</c:v>
                </c:pt>
                <c:pt idx="1">
                  <c:v>7.4200000000000002E-2</c:v>
                </c:pt>
                <c:pt idx="2">
                  <c:v>7.85E-2</c:v>
                </c:pt>
                <c:pt idx="3">
                  <c:v>7.920000000000002E-2</c:v>
                </c:pt>
                <c:pt idx="4">
                  <c:v>8.2500000000000004E-2</c:v>
                </c:pt>
              </c:numCache>
            </c:numRef>
          </c:val>
        </c:ser>
        <c:ser>
          <c:idx val="1"/>
          <c:order val="1"/>
          <c:tx>
            <c:strRef>
              <c:f>Munka1!$AA$8</c:f>
              <c:strCache>
                <c:ptCount val="1"/>
                <c:pt idx="0">
                  <c:v>Employment</c:v>
                </c:pt>
              </c:strCache>
            </c:strRef>
          </c:tx>
          <c:dLbls>
            <c:dLbl>
              <c:idx val="0"/>
              <c:layout>
                <c:manualLayout>
                  <c:x val="1.4208095916429244E-2"/>
                  <c:y val="-1.6366239316239352E-2"/>
                </c:manualLayout>
              </c:layout>
              <c:showVal val="1"/>
            </c:dLbl>
            <c:dLbl>
              <c:idx val="1"/>
              <c:layout>
                <c:manualLayout>
                  <c:x val="2.8173670465337152E-2"/>
                  <c:y val="-3.262713675213675E-2"/>
                </c:manualLayout>
              </c:layout>
              <c:showVal val="1"/>
            </c:dLbl>
            <c:dLbl>
              <c:idx val="2"/>
              <c:layout>
                <c:manualLayout>
                  <c:x val="2.9482549857549858E-2"/>
                  <c:y val="-2.7368162393162393E-2"/>
                </c:manualLayout>
              </c:layout>
              <c:showVal val="1"/>
            </c:dLbl>
            <c:dLbl>
              <c:idx val="3"/>
              <c:layout>
                <c:manualLayout>
                  <c:x val="2.9254742547425543E-2"/>
                  <c:y val="-2.7347114556416943E-2"/>
                </c:manualLayout>
              </c:layout>
              <c:showVal val="1"/>
            </c:dLbl>
            <c:dLbl>
              <c:idx val="4"/>
              <c:layout>
                <c:manualLayout>
                  <c:x val="3.7859078590785973E-2"/>
                  <c:y val="-2.46124031007751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hu-HU"/>
              </a:p>
            </c:txPr>
            <c:showVal val="1"/>
          </c:dLbls>
          <c:cat>
            <c:numRef>
              <c:f>Munka1!$Y$9:$Y$13</c:f>
              <c:numCache>
                <c:formatCode>General</c:formatCode>
                <c:ptCount val="5"/>
                <c:pt idx="0">
                  <c:v>2002</c:v>
                </c:pt>
                <c:pt idx="1">
                  <c:v>2006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</c:numCache>
            </c:numRef>
          </c:cat>
          <c:val>
            <c:numRef>
              <c:f>Munka1!$AA$9:$AA$13</c:f>
              <c:numCache>
                <c:formatCode>0.00%</c:formatCode>
                <c:ptCount val="5"/>
                <c:pt idx="0">
                  <c:v>7.0999999999999994E-2</c:v>
                </c:pt>
                <c:pt idx="1">
                  <c:v>7.2800000000000031E-2</c:v>
                </c:pt>
                <c:pt idx="2">
                  <c:v>7.9800000000000121E-2</c:v>
                </c:pt>
                <c:pt idx="3">
                  <c:v>7.4300000000000144E-2</c:v>
                </c:pt>
                <c:pt idx="4">
                  <c:v>7.2800000000000031E-2</c:v>
                </c:pt>
              </c:numCache>
            </c:numRef>
          </c:val>
        </c:ser>
        <c:shape val="cylinder"/>
        <c:axId val="88150784"/>
        <c:axId val="88152320"/>
        <c:axId val="0"/>
      </c:bar3DChart>
      <c:catAx>
        <c:axId val="88150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hu-HU"/>
          </a:p>
        </c:txPr>
        <c:crossAx val="88152320"/>
        <c:crosses val="autoZero"/>
        <c:auto val="1"/>
        <c:lblAlgn val="ctr"/>
        <c:lblOffset val="100"/>
      </c:catAx>
      <c:valAx>
        <c:axId val="88152320"/>
        <c:scaling>
          <c:orientation val="minMax"/>
        </c:scaling>
        <c:delete val="1"/>
        <c:axPos val="l"/>
        <c:numFmt formatCode="0%" sourceLinked="0"/>
        <c:tickLblPos val="none"/>
        <c:crossAx val="881507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/>
          </a:pPr>
          <a:endParaRPr lang="hu-H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8"/>
  <c:chart>
    <c:plotArea>
      <c:layout/>
      <c:radarChart>
        <c:radarStyle val="marker"/>
        <c:ser>
          <c:idx val="1"/>
          <c:order val="0"/>
          <c:tx>
            <c:strRef>
              <c:f>'Q1'!$B$41</c:f>
              <c:strCache>
                <c:ptCount val="1"/>
                <c:pt idx="0">
                  <c:v>Design is central or integral element of development work in the company (2016)</c:v>
                </c:pt>
              </c:strCache>
            </c:strRef>
          </c:tx>
          <c:spPr>
            <a:ln w="508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'Q1'!$C$40:$AE$40</c:f>
              <c:strCache>
                <c:ptCount val="29"/>
                <c:pt idx="0">
                  <c:v>EU28</c:v>
                </c:pt>
                <c:pt idx="1">
                  <c:v>BE</c:v>
                </c:pt>
                <c:pt idx="2">
                  <c:v>BG</c:v>
                </c:pt>
                <c:pt idx="3">
                  <c:v>CZ</c:v>
                </c:pt>
                <c:pt idx="4">
                  <c:v>DK</c:v>
                </c:pt>
                <c:pt idx="5">
                  <c:v>DE</c:v>
                </c:pt>
                <c:pt idx="6">
                  <c:v>EE</c:v>
                </c:pt>
                <c:pt idx="7">
                  <c:v>IE</c:v>
                </c:pt>
                <c:pt idx="8">
                  <c:v>EL</c:v>
                </c:pt>
                <c:pt idx="9">
                  <c:v>ES</c:v>
                </c:pt>
                <c:pt idx="10">
                  <c:v>FR</c:v>
                </c:pt>
                <c:pt idx="11">
                  <c:v>HR</c:v>
                </c:pt>
                <c:pt idx="12">
                  <c:v>IT</c:v>
                </c:pt>
                <c:pt idx="13">
                  <c:v>CY</c:v>
                </c:pt>
                <c:pt idx="14">
                  <c:v>LV</c:v>
                </c:pt>
                <c:pt idx="15">
                  <c:v>LT</c:v>
                </c:pt>
                <c:pt idx="16">
                  <c:v>LU</c:v>
                </c:pt>
                <c:pt idx="17">
                  <c:v>HU</c:v>
                </c:pt>
                <c:pt idx="18">
                  <c:v>MT</c:v>
                </c:pt>
                <c:pt idx="19">
                  <c:v>NL</c:v>
                </c:pt>
                <c:pt idx="20">
                  <c:v>AT</c:v>
                </c:pt>
                <c:pt idx="21">
                  <c:v>PL</c:v>
                </c:pt>
                <c:pt idx="22">
                  <c:v>PT</c:v>
                </c:pt>
                <c:pt idx="23">
                  <c:v>RO</c:v>
                </c:pt>
                <c:pt idx="24">
                  <c:v>SI</c:v>
                </c:pt>
                <c:pt idx="25">
                  <c:v>SK</c:v>
                </c:pt>
                <c:pt idx="26">
                  <c:v>FI</c:v>
                </c:pt>
                <c:pt idx="27">
                  <c:v>SE</c:v>
                </c:pt>
                <c:pt idx="28">
                  <c:v>UK</c:v>
                </c:pt>
              </c:strCache>
            </c:strRef>
          </c:cat>
          <c:val>
            <c:numRef>
              <c:f>'Q1'!$C$41:$AE$41</c:f>
              <c:numCache>
                <c:formatCode>0%</c:formatCode>
                <c:ptCount val="29"/>
                <c:pt idx="0">
                  <c:v>0.30000000000000032</c:v>
                </c:pt>
                <c:pt idx="1">
                  <c:v>0.32000000000000045</c:v>
                </c:pt>
                <c:pt idx="2">
                  <c:v>0.27</c:v>
                </c:pt>
                <c:pt idx="3">
                  <c:v>0.37000000000000038</c:v>
                </c:pt>
                <c:pt idx="4">
                  <c:v>0.39000000000000046</c:v>
                </c:pt>
                <c:pt idx="5">
                  <c:v>0.37000000000000038</c:v>
                </c:pt>
                <c:pt idx="6">
                  <c:v>0.19</c:v>
                </c:pt>
                <c:pt idx="7">
                  <c:v>0.29000000000000031</c:v>
                </c:pt>
                <c:pt idx="8">
                  <c:v>0.42000000000000032</c:v>
                </c:pt>
                <c:pt idx="9">
                  <c:v>0.42000000000000032</c:v>
                </c:pt>
                <c:pt idx="10">
                  <c:v>0.24000000000000019</c:v>
                </c:pt>
                <c:pt idx="11">
                  <c:v>0.2</c:v>
                </c:pt>
                <c:pt idx="12">
                  <c:v>0.22</c:v>
                </c:pt>
                <c:pt idx="13">
                  <c:v>0.4</c:v>
                </c:pt>
                <c:pt idx="14">
                  <c:v>0.26</c:v>
                </c:pt>
                <c:pt idx="15">
                  <c:v>0.22000000000000003</c:v>
                </c:pt>
                <c:pt idx="16">
                  <c:v>0.35000000000000031</c:v>
                </c:pt>
                <c:pt idx="17">
                  <c:v>0.26</c:v>
                </c:pt>
                <c:pt idx="18">
                  <c:v>0.43000000000000038</c:v>
                </c:pt>
                <c:pt idx="19">
                  <c:v>0.35000000000000031</c:v>
                </c:pt>
                <c:pt idx="20">
                  <c:v>0.4</c:v>
                </c:pt>
                <c:pt idx="21">
                  <c:v>0.24000000000000021</c:v>
                </c:pt>
                <c:pt idx="22">
                  <c:v>0.30000000000000032</c:v>
                </c:pt>
                <c:pt idx="23">
                  <c:v>0.26</c:v>
                </c:pt>
                <c:pt idx="24">
                  <c:v>0.25</c:v>
                </c:pt>
                <c:pt idx="25">
                  <c:v>0.28000000000000008</c:v>
                </c:pt>
                <c:pt idx="26">
                  <c:v>0.17</c:v>
                </c:pt>
                <c:pt idx="27">
                  <c:v>0.26</c:v>
                </c:pt>
                <c:pt idx="28">
                  <c:v>0.32000000000000045</c:v>
                </c:pt>
              </c:numCache>
            </c:numRef>
          </c:val>
        </c:ser>
        <c:ser>
          <c:idx val="2"/>
          <c:order val="1"/>
          <c:tx>
            <c:strRef>
              <c:f>'Q1'!$B$42</c:f>
              <c:strCache>
                <c:ptCount val="1"/>
                <c:pt idx="0">
                  <c:v>Design is used as a last finish, enhancing the appearance and attractiveness of the final product (2016)</c:v>
                </c:pt>
              </c:strCache>
            </c:strRef>
          </c:tx>
          <c:spPr>
            <a:ln w="508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'Q1'!$C$40:$AE$40</c:f>
              <c:strCache>
                <c:ptCount val="29"/>
                <c:pt idx="0">
                  <c:v>EU28</c:v>
                </c:pt>
                <c:pt idx="1">
                  <c:v>BE</c:v>
                </c:pt>
                <c:pt idx="2">
                  <c:v>BG</c:v>
                </c:pt>
                <c:pt idx="3">
                  <c:v>CZ</c:v>
                </c:pt>
                <c:pt idx="4">
                  <c:v>DK</c:v>
                </c:pt>
                <c:pt idx="5">
                  <c:v>DE</c:v>
                </c:pt>
                <c:pt idx="6">
                  <c:v>EE</c:v>
                </c:pt>
                <c:pt idx="7">
                  <c:v>IE</c:v>
                </c:pt>
                <c:pt idx="8">
                  <c:v>EL</c:v>
                </c:pt>
                <c:pt idx="9">
                  <c:v>ES</c:v>
                </c:pt>
                <c:pt idx="10">
                  <c:v>FR</c:v>
                </c:pt>
                <c:pt idx="11">
                  <c:v>HR</c:v>
                </c:pt>
                <c:pt idx="12">
                  <c:v>IT</c:v>
                </c:pt>
                <c:pt idx="13">
                  <c:v>CY</c:v>
                </c:pt>
                <c:pt idx="14">
                  <c:v>LV</c:v>
                </c:pt>
                <c:pt idx="15">
                  <c:v>LT</c:v>
                </c:pt>
                <c:pt idx="16">
                  <c:v>LU</c:v>
                </c:pt>
                <c:pt idx="17">
                  <c:v>HU</c:v>
                </c:pt>
                <c:pt idx="18">
                  <c:v>MT</c:v>
                </c:pt>
                <c:pt idx="19">
                  <c:v>NL</c:v>
                </c:pt>
                <c:pt idx="20">
                  <c:v>AT</c:v>
                </c:pt>
                <c:pt idx="21">
                  <c:v>PL</c:v>
                </c:pt>
                <c:pt idx="22">
                  <c:v>PT</c:v>
                </c:pt>
                <c:pt idx="23">
                  <c:v>RO</c:v>
                </c:pt>
                <c:pt idx="24">
                  <c:v>SI</c:v>
                </c:pt>
                <c:pt idx="25">
                  <c:v>SK</c:v>
                </c:pt>
                <c:pt idx="26">
                  <c:v>FI</c:v>
                </c:pt>
                <c:pt idx="27">
                  <c:v>SE</c:v>
                </c:pt>
                <c:pt idx="28">
                  <c:v>UK</c:v>
                </c:pt>
              </c:strCache>
            </c:strRef>
          </c:cat>
          <c:val>
            <c:numRef>
              <c:f>'Q1'!$C$42:$AE$42</c:f>
              <c:numCache>
                <c:formatCode>0%</c:formatCode>
                <c:ptCount val="29"/>
                <c:pt idx="0">
                  <c:v>0.14000000000000001</c:v>
                </c:pt>
                <c:pt idx="1">
                  <c:v>0.16</c:v>
                </c:pt>
                <c:pt idx="2">
                  <c:v>0.18000000000000019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0.19</c:v>
                </c:pt>
                <c:pt idx="6">
                  <c:v>6.0000000000000032E-2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0.11</c:v>
                </c:pt>
                <c:pt idx="10">
                  <c:v>0.22</c:v>
                </c:pt>
                <c:pt idx="11">
                  <c:v>0.22</c:v>
                </c:pt>
                <c:pt idx="12">
                  <c:v>0.13</c:v>
                </c:pt>
                <c:pt idx="13">
                  <c:v>0.2</c:v>
                </c:pt>
                <c:pt idx="14">
                  <c:v>0.12000000000000002</c:v>
                </c:pt>
                <c:pt idx="15">
                  <c:v>0.15000000000000019</c:v>
                </c:pt>
                <c:pt idx="16">
                  <c:v>0.1</c:v>
                </c:pt>
                <c:pt idx="17">
                  <c:v>7.0000000000000021E-2</c:v>
                </c:pt>
                <c:pt idx="18">
                  <c:v>0.11</c:v>
                </c:pt>
                <c:pt idx="19">
                  <c:v>0.1</c:v>
                </c:pt>
                <c:pt idx="20">
                  <c:v>0.23</c:v>
                </c:pt>
                <c:pt idx="21">
                  <c:v>8.0000000000000043E-2</c:v>
                </c:pt>
                <c:pt idx="22">
                  <c:v>0.14000000000000001</c:v>
                </c:pt>
                <c:pt idx="23">
                  <c:v>0.15000000000000019</c:v>
                </c:pt>
                <c:pt idx="24">
                  <c:v>8.0000000000000043E-2</c:v>
                </c:pt>
                <c:pt idx="25">
                  <c:v>0.13</c:v>
                </c:pt>
                <c:pt idx="26">
                  <c:v>0.13</c:v>
                </c:pt>
                <c:pt idx="27">
                  <c:v>0.14000000000000001</c:v>
                </c:pt>
                <c:pt idx="28">
                  <c:v>0.12000000000000002</c:v>
                </c:pt>
              </c:numCache>
            </c:numRef>
          </c:val>
        </c:ser>
        <c:axId val="88035328"/>
        <c:axId val="88036864"/>
      </c:radarChart>
      <c:catAx>
        <c:axId val="88035328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800" b="1"/>
            </a:pPr>
            <a:endParaRPr lang="hu-HU"/>
          </a:p>
        </c:txPr>
        <c:crossAx val="88036864"/>
        <c:crosses val="autoZero"/>
        <c:auto val="1"/>
        <c:lblAlgn val="ctr"/>
        <c:lblOffset val="100"/>
      </c:catAx>
      <c:valAx>
        <c:axId val="88036864"/>
        <c:scaling>
          <c:orientation val="minMax"/>
          <c:max val="0.5"/>
        </c:scaling>
        <c:axPos val="l"/>
        <c:majorGridlines/>
        <c:numFmt formatCode="0%" sourceLinked="1"/>
        <c:majorTickMark val="cross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880353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hu-HU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0.05113</cdr:x>
      <cdr:y>0.44871</cdr:y>
    </cdr:from>
    <cdr:to>
      <cdr:x>0.57875</cdr:x>
      <cdr:y>0.65386</cdr:y>
    </cdr:to>
    <cdr:sp macro="" textlink="">
      <cdr:nvSpPr>
        <cdr:cNvPr id="2" name="Ellipszis 1"/>
        <cdr:cNvSpPr/>
      </cdr:nvSpPr>
      <cdr:spPr>
        <a:xfrm xmlns:a="http://schemas.openxmlformats.org/drawingml/2006/main">
          <a:off x="467544" y="1889976"/>
          <a:ext cx="4824536" cy="86409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Times New Roman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Times New Roman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Times New Roman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Times New Roman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Times New Roman"/>
            </a:defRPr>
          </a:lvl5pPr>
          <a:lvl6pPr marL="2286000" algn="l" defTabSz="914400" rtl="0" eaLnBrk="1" latinLnBrk="0" hangingPunct="1">
            <a:defRPr sz="2400" kern="1200">
              <a:solidFill>
                <a:srgbClr val="FFFFFF"/>
              </a:solidFill>
              <a:latin typeface="Times New Roman"/>
            </a:defRPr>
          </a:lvl6pPr>
          <a:lvl7pPr marL="2743200" algn="l" defTabSz="914400" rtl="0" eaLnBrk="1" latinLnBrk="0" hangingPunct="1">
            <a:defRPr sz="2400" kern="1200">
              <a:solidFill>
                <a:srgbClr val="FFFFFF"/>
              </a:solidFill>
              <a:latin typeface="Times New Roman"/>
            </a:defRPr>
          </a:lvl7pPr>
          <a:lvl8pPr marL="3200400" algn="l" defTabSz="914400" rtl="0" eaLnBrk="1" latinLnBrk="0" hangingPunct="1">
            <a:defRPr sz="2400" kern="1200">
              <a:solidFill>
                <a:srgbClr val="FFFFFF"/>
              </a:solidFill>
              <a:latin typeface="Times New Roman"/>
            </a:defRPr>
          </a:lvl8pPr>
          <a:lvl9pPr marL="3657600" algn="l" defTabSz="914400" rtl="0" eaLnBrk="1" latinLnBrk="0" hangingPunct="1">
            <a:defRPr sz="2400" kern="1200">
              <a:solidFill>
                <a:srgbClr val="FFFFFF"/>
              </a:solidFill>
              <a:latin typeface="Times New Roman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0.46255</cdr:x>
      <cdr:y>0.02632</cdr:y>
    </cdr:from>
    <cdr:to>
      <cdr:x>0.4688</cdr:x>
      <cdr:y>0.92764</cdr:y>
    </cdr:to>
    <cdr:sp macro="" textlink="">
      <cdr:nvSpPr>
        <cdr:cNvPr id="16" name="Egyenes összekötő 15"/>
        <cdr:cNvSpPr/>
      </cdr:nvSpPr>
      <cdr:spPr>
        <a:xfrm xmlns:a="http://schemas.openxmlformats.org/drawingml/2006/main" flipH="1" flipV="1">
          <a:off x="2664296" y="144016"/>
          <a:ext cx="36000" cy="493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969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dirty="0"/>
        </a:p>
      </cdr:txBody>
    </cdr:sp>
  </cdr:relSizeAnchor>
  <cdr:relSizeAnchor xmlns:cdr="http://schemas.openxmlformats.org/drawingml/2006/chartDrawing">
    <cdr:from>
      <cdr:x>0.10001</cdr:x>
      <cdr:y>0.52638</cdr:y>
    </cdr:from>
    <cdr:to>
      <cdr:x>0.95001</cdr:x>
      <cdr:y>0.52638</cdr:y>
    </cdr:to>
    <cdr:sp macro="" textlink="">
      <cdr:nvSpPr>
        <cdr:cNvPr id="5" name="Egyenes összekötő 4"/>
        <cdr:cNvSpPr/>
      </cdr:nvSpPr>
      <cdr:spPr>
        <a:xfrm xmlns:a="http://schemas.openxmlformats.org/drawingml/2006/main">
          <a:off x="576064" y="2880320"/>
          <a:ext cx="48960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969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0.47505</cdr:x>
      <cdr:y>0.86852</cdr:y>
    </cdr:from>
    <cdr:to>
      <cdr:x>0.76247</cdr:x>
      <cdr:y>0.93039</cdr:y>
    </cdr:to>
    <cdr:sp macro="" textlink="">
      <cdr:nvSpPr>
        <cdr:cNvPr id="4" name="Szövegdoboz 5"/>
        <cdr:cNvSpPr txBox="1"/>
      </cdr:nvSpPr>
      <cdr:spPr>
        <a:xfrm xmlns:a="http://schemas.openxmlformats.org/drawingml/2006/main">
          <a:off x="2736304" y="4752528"/>
          <a:ext cx="165554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u-H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000000"/>
              </a:solidFill>
              <a:latin typeface="Times New Roman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000000"/>
              </a:solidFill>
              <a:latin typeface="Times New Roman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000000"/>
              </a:solidFill>
              <a:latin typeface="Times New Roman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000000"/>
              </a:solidFill>
              <a:latin typeface="Times New Roman" charset="0"/>
            </a:defRPr>
          </a:lvl9pPr>
        </a:lstStyle>
        <a:p xmlns:a="http://schemas.openxmlformats.org/drawingml/2006/main">
          <a:r>
            <a:rPr lang="hu-HU" sz="1600" b="1" dirty="0" err="1" smtClean="0"/>
            <a:t>Employment</a:t>
          </a:r>
          <a:endParaRPr lang="hu-H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6619A-00FD-4140-8A2B-6BE4D9588A7F}" type="datetimeFigureOut">
              <a:rPr lang="hu-HU" smtClean="0"/>
              <a:pPr/>
              <a:t>2016.12.21.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DB892-B6D9-4AB0-B097-FE94403C036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5FB2D-7EBF-40A7-AAFB-8FF15CA7AE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A1AC4-631A-40A7-B532-EEE0EC2874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831BB-F073-4815-A8F9-053A783300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675A-E5CB-4455-983F-DC227A88B6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E1111-9120-4B11-B775-5DA4CB648E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68BC6-9C9A-461D-8DBD-770FF40EAC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4BAA4-7ACA-414F-9482-74B00881CB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3479-2C8E-4AAF-A1A5-38D4778CC4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0821-8FEC-403E-BEB6-65F5F3EF02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A06AE-D59E-4ECC-A57C-CAD5C98610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DECA-B3FA-41C8-8A25-C4EC64E64E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387102-E806-433D-8267-AD8D81902C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asuringdesignvalue.e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dirty="0" err="1" smtClean="0">
                <a:latin typeface="Tahoma" charset="0"/>
              </a:rPr>
              <a:t>Measuring</a:t>
            </a:r>
            <a:r>
              <a:rPr lang="hu-HU" dirty="0" smtClean="0">
                <a:latin typeface="Tahoma" charset="0"/>
              </a:rPr>
              <a:t> </a:t>
            </a:r>
            <a:r>
              <a:rPr lang="hu-HU" dirty="0" err="1" smtClean="0">
                <a:latin typeface="Tahoma" charset="0"/>
              </a:rPr>
              <a:t>the</a:t>
            </a:r>
            <a:r>
              <a:rPr lang="hu-HU" dirty="0" smtClean="0">
                <a:latin typeface="Tahoma" charset="0"/>
              </a:rPr>
              <a:t> </a:t>
            </a:r>
            <a:r>
              <a:rPr lang="hu-HU" dirty="0" err="1" smtClean="0">
                <a:latin typeface="Tahoma" charset="0"/>
              </a:rPr>
              <a:t>economic</a:t>
            </a:r>
            <a:r>
              <a:rPr lang="hu-HU" dirty="0" smtClean="0">
                <a:latin typeface="Tahoma" charset="0"/>
              </a:rPr>
              <a:t> </a:t>
            </a:r>
            <a:r>
              <a:rPr lang="hu-HU" dirty="0" err="1" smtClean="0">
                <a:latin typeface="Tahoma" charset="0"/>
              </a:rPr>
              <a:t>contribution</a:t>
            </a:r>
            <a:r>
              <a:rPr lang="hu-HU" dirty="0" smtClean="0">
                <a:latin typeface="Tahoma" charset="0"/>
              </a:rPr>
              <a:t> of design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49080"/>
            <a:ext cx="6440760" cy="1008112"/>
          </a:xfrm>
        </p:spPr>
        <p:txBody>
          <a:bodyPr/>
          <a:lstStyle/>
          <a:p>
            <a:pPr algn="l" eaLnBrk="1" hangingPunct="1"/>
            <a:r>
              <a:rPr lang="hu-HU" sz="1800" dirty="0" smtClean="0">
                <a:latin typeface="Tahoma" charset="0"/>
              </a:rPr>
              <a:t>Dorottya Simon</a:t>
            </a:r>
          </a:p>
          <a:p>
            <a:pPr algn="l" eaLnBrk="1" hangingPunct="1"/>
            <a:r>
              <a:rPr lang="hu-HU" sz="1800" dirty="0" err="1" smtClean="0">
                <a:latin typeface="Tahoma" charset="0"/>
              </a:rPr>
              <a:t>Economic</a:t>
            </a:r>
            <a:r>
              <a:rPr lang="hu-HU" sz="1800" dirty="0" smtClean="0">
                <a:latin typeface="Tahoma" charset="0"/>
              </a:rPr>
              <a:t> </a:t>
            </a:r>
            <a:r>
              <a:rPr lang="hu-HU" sz="1800" dirty="0" err="1" smtClean="0">
                <a:latin typeface="Tahoma" charset="0"/>
              </a:rPr>
              <a:t>Analyst</a:t>
            </a:r>
            <a:r>
              <a:rPr lang="hu-HU" sz="1800" dirty="0" smtClean="0">
                <a:latin typeface="Tahoma" charset="0"/>
              </a:rPr>
              <a:t>, </a:t>
            </a:r>
            <a:r>
              <a:rPr lang="hu-HU" sz="1800" dirty="0" err="1" smtClean="0">
                <a:latin typeface="Tahoma" charset="0"/>
              </a:rPr>
              <a:t>Advisor</a:t>
            </a:r>
            <a:endParaRPr lang="hu-HU" sz="1800" dirty="0" smtClean="0">
              <a:latin typeface="Tahoma" charset="0"/>
            </a:endParaRPr>
          </a:p>
          <a:p>
            <a:pPr algn="l" eaLnBrk="1" hangingPunct="1"/>
            <a:r>
              <a:rPr lang="hu-HU" sz="1800" dirty="0" err="1" smtClean="0">
                <a:latin typeface="Tahoma" charset="0"/>
              </a:rPr>
              <a:t>Hungarian</a:t>
            </a:r>
            <a:r>
              <a:rPr lang="hu-HU" sz="1800" dirty="0" smtClean="0">
                <a:latin typeface="Tahoma" charset="0"/>
              </a:rPr>
              <a:t> </a:t>
            </a:r>
            <a:r>
              <a:rPr lang="hu-HU" sz="1800" dirty="0" err="1" smtClean="0">
                <a:latin typeface="Tahoma" charset="0"/>
              </a:rPr>
              <a:t>Intellectual</a:t>
            </a:r>
            <a:r>
              <a:rPr lang="hu-HU" sz="1800" dirty="0" smtClean="0">
                <a:latin typeface="Tahoma" charset="0"/>
              </a:rPr>
              <a:t> </a:t>
            </a:r>
            <a:r>
              <a:rPr lang="hu-HU" sz="1800" dirty="0" err="1" smtClean="0">
                <a:latin typeface="Tahoma" charset="0"/>
              </a:rPr>
              <a:t>Property</a:t>
            </a:r>
            <a:r>
              <a:rPr lang="hu-HU" sz="1800" dirty="0" smtClean="0">
                <a:latin typeface="Tahoma" charset="0"/>
              </a:rPr>
              <a:t> Office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31640" y="5301208"/>
            <a:ext cx="68728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International </a:t>
            </a: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Conference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</a:t>
            </a: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on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Design</a:t>
            </a:r>
            <a:r>
              <a:rPr kumimoji="0" lang="hu-H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</a:t>
            </a:r>
            <a:r>
              <a:rPr kumimoji="0" lang="hu-HU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IPR</a:t>
            </a:r>
            <a:endParaRPr kumimoji="0" lang="hu-HU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800" kern="0" baseline="0" dirty="0" err="1" smtClean="0">
                <a:latin typeface="Tahoma" charset="0"/>
              </a:rPr>
              <a:t>BEDA</a:t>
            </a:r>
            <a:r>
              <a:rPr lang="hu-HU" sz="1800" kern="0" dirty="0" smtClean="0">
                <a:latin typeface="Tahoma" charset="0"/>
              </a:rPr>
              <a:t> </a:t>
            </a:r>
            <a:r>
              <a:rPr lang="hu-HU" sz="1800" kern="0" dirty="0" err="1" smtClean="0">
                <a:latin typeface="Tahoma" charset="0"/>
              </a:rPr>
              <a:t>Cluster</a:t>
            </a:r>
            <a:r>
              <a:rPr lang="hu-HU" sz="1800" kern="0" dirty="0" smtClean="0">
                <a:latin typeface="Tahoma" charset="0"/>
              </a:rPr>
              <a:t> </a:t>
            </a:r>
            <a:r>
              <a:rPr lang="hu-HU" sz="1800" kern="0" dirty="0" err="1" smtClean="0">
                <a:latin typeface="Tahoma" charset="0"/>
              </a:rPr>
              <a:t>on</a:t>
            </a:r>
            <a:r>
              <a:rPr lang="hu-HU" sz="1800" kern="0" dirty="0" smtClean="0">
                <a:latin typeface="Tahoma" charset="0"/>
              </a:rPr>
              <a:t> </a:t>
            </a:r>
            <a:r>
              <a:rPr lang="hu-HU" sz="1800" kern="0" dirty="0" err="1" smtClean="0">
                <a:latin typeface="Tahoma" charset="0"/>
              </a:rPr>
              <a:t>Design&amp;IPR</a:t>
            </a:r>
            <a:endParaRPr lang="hu-HU" sz="1800" kern="0" dirty="0" smtClean="0">
              <a:latin typeface="Tahom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Bálna Budapest/</a:t>
            </a: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Hygge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,</a:t>
            </a:r>
            <a:r>
              <a:rPr kumimoji="0" lang="hu-H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</a:t>
            </a:r>
            <a:r>
              <a:rPr kumimoji="0" lang="hu-HU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28th</a:t>
            </a:r>
            <a:r>
              <a:rPr kumimoji="0" lang="hu-H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November 2016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515144"/>
          </a:xfrm>
        </p:spPr>
        <p:txBody>
          <a:bodyPr/>
          <a:lstStyle/>
          <a:p>
            <a:pPr eaLnBrk="1" hangingPunct="1"/>
            <a:r>
              <a:rPr lang="hu-HU" sz="3200" dirty="0" err="1" smtClean="0">
                <a:latin typeface="Tahoma" charset="0"/>
              </a:rPr>
              <a:t>Economic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contribution</a:t>
            </a:r>
            <a:r>
              <a:rPr lang="hu-HU" sz="3200" dirty="0" smtClean="0">
                <a:latin typeface="Tahoma" charset="0"/>
              </a:rPr>
              <a:t> of </a:t>
            </a:r>
            <a:r>
              <a:rPr lang="hu-HU" sz="3200" dirty="0" err="1" smtClean="0">
                <a:latin typeface="Tahoma" charset="0"/>
              </a:rPr>
              <a:t>copyright-based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industries</a:t>
            </a:r>
            <a:endParaRPr lang="hu-HU" sz="3200" dirty="0" smtClean="0">
              <a:latin typeface="Tahoma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691680" y="1052736"/>
          <a:ext cx="5760000" cy="547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99592" y="371703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GDP</a:t>
            </a:r>
            <a:endParaRPr lang="hu-HU" sz="1600" b="1" dirty="0"/>
          </a:p>
        </p:txBody>
      </p:sp>
      <p:sp>
        <p:nvSpPr>
          <p:cNvPr id="8" name="Jobbra nyíl 7"/>
          <p:cNvSpPr/>
          <p:nvPr/>
        </p:nvSpPr>
        <p:spPr>
          <a:xfrm>
            <a:off x="5580112" y="2564904"/>
            <a:ext cx="1872208" cy="288032"/>
          </a:xfrm>
          <a:prstGeom prst="rightArrow">
            <a:avLst/>
          </a:prstGeom>
          <a:solidFill>
            <a:srgbClr val="990033"/>
          </a:solidFill>
          <a:ln w="50800">
            <a:solidFill>
              <a:srgbClr val="990033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660232" y="35730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err="1" smtClean="0"/>
              <a:t>Average</a:t>
            </a:r>
            <a:r>
              <a:rPr lang="hu-HU" sz="1800" dirty="0" smtClean="0"/>
              <a:t>: </a:t>
            </a:r>
            <a:r>
              <a:rPr lang="hu-HU" sz="1800" b="1" dirty="0" smtClean="0"/>
              <a:t>5,1</a:t>
            </a:r>
            <a:r>
              <a:rPr lang="hu-HU" sz="1800" dirty="0" smtClean="0"/>
              <a:t>%</a:t>
            </a:r>
            <a:endParaRPr lang="hu-HU" sz="1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355976" y="11247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err="1" smtClean="0"/>
              <a:t>Average</a:t>
            </a:r>
            <a:r>
              <a:rPr lang="hu-HU" sz="1800" dirty="0" smtClean="0"/>
              <a:t>: </a:t>
            </a:r>
            <a:r>
              <a:rPr lang="hu-HU" sz="1800" b="1" dirty="0" smtClean="0"/>
              <a:t>5,3</a:t>
            </a:r>
            <a:r>
              <a:rPr lang="hu-HU" sz="1800" dirty="0" smtClean="0"/>
              <a:t>%</a:t>
            </a:r>
            <a:endParaRPr lang="hu-HU" sz="1800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2123728" y="65502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WIPO</a:t>
            </a:r>
            <a:r>
              <a:rPr lang="hu-H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hu-H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HIPO</a:t>
            </a:r>
            <a:r>
              <a:rPr lang="hu-H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2016 &amp; UK Design </a:t>
            </a:r>
            <a:r>
              <a:rPr lang="hu-H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Council</a:t>
            </a:r>
            <a:r>
              <a:rPr lang="hu-H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2015 </a:t>
            </a:r>
            <a:endParaRPr lang="hu-H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372200" y="17728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+UK: 7,2%/GDP</a:t>
            </a:r>
            <a:endParaRPr lang="hu-HU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6372200" y="1700808"/>
            <a:ext cx="2267744" cy="648072"/>
          </a:xfrm>
          <a:prstGeom prst="roundRect">
            <a:avLst/>
          </a:prstGeom>
          <a:noFill/>
          <a:ln w="50800">
            <a:solidFill>
              <a:srgbClr val="00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23528" y="1196752"/>
          <a:ext cx="842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7772400" cy="5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+mj-ea"/>
                <a:cs typeface="+mj-cs"/>
              </a:rPr>
              <a:t>Contribution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+mj-ea"/>
                <a:cs typeface="+mj-cs"/>
              </a:rPr>
              <a:t> of</a:t>
            </a:r>
            <a:r>
              <a:rPr kumimoji="0" lang="hu-HU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+mj-ea"/>
                <a:cs typeface="+mj-cs"/>
              </a:rPr>
              <a:t> copyright </a:t>
            </a:r>
            <a:r>
              <a:rPr kumimoji="0" lang="hu-HU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+mj-ea"/>
                <a:cs typeface="+mj-cs"/>
              </a:rPr>
              <a:t>industries</a:t>
            </a:r>
            <a:r>
              <a:rPr kumimoji="0" lang="hu-HU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+mj-ea"/>
                <a:cs typeface="+mj-cs"/>
              </a:rPr>
              <a:t> - HU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charset="0"/>
              <a:ea typeface="+mj-ea"/>
              <a:cs typeface="+mj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259632" y="580526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HIPO</a:t>
            </a:r>
            <a:r>
              <a:rPr lang="hu-H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endParaRPr lang="hu-H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graphicFrame>
        <p:nvGraphicFramePr>
          <p:cNvPr id="5" name="Diagram 4"/>
          <p:cNvGraphicFramePr/>
          <p:nvPr/>
        </p:nvGraphicFramePr>
        <p:xfrm>
          <a:off x="539552" y="1052736"/>
          <a:ext cx="8028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7772400" cy="5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hu-HU" sz="3200" dirty="0" smtClean="0"/>
              <a:t>Micro &amp; </a:t>
            </a:r>
            <a:r>
              <a:rPr lang="hu-HU" sz="3200" dirty="0" err="1" smtClean="0"/>
              <a:t>IPR</a:t>
            </a:r>
            <a:r>
              <a:rPr lang="hu-HU" sz="3200" dirty="0" smtClean="0"/>
              <a:t> vs. </a:t>
            </a:r>
            <a:r>
              <a:rPr lang="hu-HU" sz="3200" dirty="0" err="1" smtClean="0"/>
              <a:t>innovation</a:t>
            </a:r>
            <a:r>
              <a:rPr lang="hu-HU" sz="3200" dirty="0" smtClean="0"/>
              <a:t> </a:t>
            </a:r>
            <a:r>
              <a:rPr lang="hu-HU" sz="3200" dirty="0" err="1" smtClean="0"/>
              <a:t>approach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charset="0"/>
              <a:ea typeface="+mj-ea"/>
              <a:cs typeface="+mj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259632" y="580526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Innobarometer</a:t>
            </a:r>
            <a:r>
              <a:rPr lang="hu-H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2016</a:t>
            </a:r>
            <a:endParaRPr lang="hu-H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539552" y="5301208"/>
            <a:ext cx="1224136" cy="252000"/>
          </a:xfrm>
          <a:prstGeom prst="rightArrow">
            <a:avLst/>
          </a:prstGeom>
          <a:solidFill>
            <a:srgbClr val="990033"/>
          </a:solidFill>
          <a:ln>
            <a:solidFill>
              <a:srgbClr val="990033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d partn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5715000" cy="242887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7772400" cy="5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hu-HU" sz="3200" dirty="0" smtClean="0"/>
              <a:t>Micro &amp; </a:t>
            </a:r>
            <a:r>
              <a:rPr lang="hu-HU" sz="3200" dirty="0" err="1" smtClean="0"/>
              <a:t>innovation</a:t>
            </a:r>
            <a:r>
              <a:rPr lang="hu-HU" sz="3200" dirty="0" smtClean="0"/>
              <a:t> </a:t>
            </a:r>
            <a:r>
              <a:rPr lang="hu-HU" sz="3200" dirty="0" err="1" smtClean="0"/>
              <a:t>approach</a:t>
            </a:r>
            <a:r>
              <a:rPr lang="hu-HU" sz="3200" dirty="0" smtClean="0"/>
              <a:t>: </a:t>
            </a:r>
            <a:r>
              <a:rPr lang="hu-HU" sz="3200" dirty="0" err="1" smtClean="0"/>
              <a:t>€design</a:t>
            </a:r>
            <a:r>
              <a:rPr lang="hu-HU" sz="3200" dirty="0" smtClean="0"/>
              <a:t> project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charset="0"/>
              <a:ea typeface="+mj-ea"/>
              <a:cs typeface="+mj-cs"/>
            </a:endParaRPr>
          </a:p>
        </p:txBody>
      </p:sp>
      <p:pic>
        <p:nvPicPr>
          <p:cNvPr id="34820" name="Picture 4" descr="ed-bcd"/>
          <p:cNvPicPr>
            <a:picLocks noChangeAspect="1" noChangeArrowheads="1"/>
          </p:cNvPicPr>
          <p:nvPr/>
        </p:nvPicPr>
        <p:blipFill>
          <a:blip r:embed="rId3" cstate="print"/>
          <a:srcRect t="15641" r="6153" b="27008"/>
          <a:stretch>
            <a:fillRect/>
          </a:stretch>
        </p:blipFill>
        <p:spPr bwMode="auto">
          <a:xfrm>
            <a:off x="2411760" y="4797152"/>
            <a:ext cx="1296144" cy="792088"/>
          </a:xfrm>
          <a:prstGeom prst="rect">
            <a:avLst/>
          </a:prstGeom>
          <a:noFill/>
        </p:spPr>
      </p:pic>
      <p:pic>
        <p:nvPicPr>
          <p:cNvPr id="34822" name="Picture 6" descr="ed-cbs"/>
          <p:cNvPicPr>
            <a:picLocks noChangeAspect="1" noChangeArrowheads="1"/>
          </p:cNvPicPr>
          <p:nvPr/>
        </p:nvPicPr>
        <p:blipFill>
          <a:blip r:embed="rId4" cstate="print"/>
          <a:srcRect t="20855" r="939" b="37435"/>
          <a:stretch>
            <a:fillRect/>
          </a:stretch>
        </p:blipFill>
        <p:spPr bwMode="auto">
          <a:xfrm>
            <a:off x="2195736" y="1844824"/>
            <a:ext cx="1368152" cy="576064"/>
          </a:xfrm>
          <a:prstGeom prst="rect">
            <a:avLst/>
          </a:prstGeom>
          <a:noFill/>
        </p:spPr>
      </p:pic>
      <p:pic>
        <p:nvPicPr>
          <p:cNvPr id="34824" name="Picture 8" descr="ed-da"/>
          <p:cNvPicPr>
            <a:picLocks noChangeAspect="1" noChangeArrowheads="1"/>
          </p:cNvPicPr>
          <p:nvPr/>
        </p:nvPicPr>
        <p:blipFill>
          <a:blip r:embed="rId5" cstate="print"/>
          <a:srcRect l="8690" t="24331" r="6153" b="45256"/>
          <a:stretch>
            <a:fillRect/>
          </a:stretch>
        </p:blipFill>
        <p:spPr bwMode="auto">
          <a:xfrm>
            <a:off x="4211960" y="4725144"/>
            <a:ext cx="1612979" cy="576064"/>
          </a:xfrm>
          <a:prstGeom prst="rect">
            <a:avLst/>
          </a:prstGeom>
          <a:noFill/>
        </p:spPr>
      </p:pic>
      <p:pic>
        <p:nvPicPr>
          <p:cNvPr id="34826" name="Picture 10" descr="ed-svid"/>
          <p:cNvPicPr>
            <a:picLocks noChangeAspect="1" noChangeArrowheads="1"/>
          </p:cNvPicPr>
          <p:nvPr/>
        </p:nvPicPr>
        <p:blipFill>
          <a:blip r:embed="rId6" cstate="print"/>
          <a:srcRect l="20855" t="20855" r="16580" b="21794"/>
          <a:stretch>
            <a:fillRect/>
          </a:stretch>
        </p:blipFill>
        <p:spPr bwMode="auto">
          <a:xfrm>
            <a:off x="4427984" y="1196752"/>
            <a:ext cx="864096" cy="792088"/>
          </a:xfrm>
          <a:prstGeom prst="rect">
            <a:avLst/>
          </a:prstGeom>
          <a:noFill/>
        </p:spPr>
      </p:pic>
      <p:pic>
        <p:nvPicPr>
          <p:cNvPr id="34828" name="Picture 12" descr="ed-hu"/>
          <p:cNvPicPr>
            <a:picLocks noChangeAspect="1" noChangeArrowheads="1"/>
          </p:cNvPicPr>
          <p:nvPr/>
        </p:nvPicPr>
        <p:blipFill>
          <a:blip r:embed="rId7" cstate="print"/>
          <a:srcRect l="3588" t="29426" r="-478" b="23684"/>
          <a:stretch>
            <a:fillRect/>
          </a:stretch>
        </p:blipFill>
        <p:spPr bwMode="auto">
          <a:xfrm>
            <a:off x="5436096" y="2204864"/>
            <a:ext cx="1944216" cy="940905"/>
          </a:xfrm>
          <a:prstGeom prst="rect">
            <a:avLst/>
          </a:prstGeom>
          <a:noFill/>
        </p:spPr>
      </p:pic>
      <p:pic>
        <p:nvPicPr>
          <p:cNvPr id="34830" name="Picture 14" descr="euro-ucam"/>
          <p:cNvPicPr>
            <a:picLocks noChangeAspect="1" noChangeArrowheads="1"/>
          </p:cNvPicPr>
          <p:nvPr/>
        </p:nvPicPr>
        <p:blipFill>
          <a:blip r:embed="rId8" cstate="print"/>
          <a:srcRect t="20855" r="939" b="32222"/>
          <a:stretch>
            <a:fillRect/>
          </a:stretch>
        </p:blipFill>
        <p:spPr bwMode="auto">
          <a:xfrm>
            <a:off x="971600" y="2852936"/>
            <a:ext cx="1368152" cy="648072"/>
          </a:xfrm>
          <a:prstGeom prst="rect">
            <a:avLst/>
          </a:prstGeom>
          <a:noFill/>
        </p:spPr>
      </p:pic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980728"/>
            <a:ext cx="7772400" cy="4827240"/>
          </a:xfrm>
        </p:spPr>
        <p:txBody>
          <a:bodyPr/>
          <a:lstStyle/>
          <a:p>
            <a:r>
              <a:rPr lang="hu-H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March</a:t>
            </a:r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2012 ‒ </a:t>
            </a:r>
            <a:r>
              <a:rPr lang="hu-H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June</a:t>
            </a:r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initiative is part of the 1st Action Plan of the European Design Innovation Initiative</a:t>
            </a:r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Union Europe 2020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 is to provide policy makers with reliable macroeconomic data on the impact of design efforts on GDP growth</a:t>
            </a:r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2400" dirty="0" smtClean="0">
                <a:sym typeface="Wingdings" pitchFamily="2" charset="2"/>
              </a:rPr>
              <a:t> </a:t>
            </a:r>
            <a:r>
              <a:rPr lang="hu-HU" sz="2400" dirty="0" err="1" smtClean="0">
                <a:sym typeface="Wingdings" pitchFamily="2" charset="2"/>
              </a:rPr>
              <a:t>CIS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questions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on</a:t>
            </a:r>
            <a:r>
              <a:rPr lang="hu-HU" sz="2400" dirty="0" smtClean="0">
                <a:sym typeface="Wingdings" pitchFamily="2" charset="2"/>
              </a:rPr>
              <a:t> design</a:t>
            </a:r>
            <a:endParaRPr lang="hu-H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the conceptual framework of design as an economic factor of production within user-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centred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innovation projects, focusing on the aspect of balance between functional, emotional, and social users needs</a:t>
            </a:r>
            <a:endParaRPr lang="hu-H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2400" dirty="0" smtClean="0"/>
              <a:t>A </a:t>
            </a:r>
            <a:r>
              <a:rPr lang="hu-HU" sz="2400" dirty="0" err="1" smtClean="0"/>
              <a:t>proposal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a</a:t>
            </a:r>
            <a:r>
              <a:rPr lang="hu-HU" sz="2400" dirty="0" smtClean="0"/>
              <a:t> </a:t>
            </a:r>
            <a:r>
              <a:rPr lang="hu-HU" sz="2400" dirty="0" err="1" smtClean="0"/>
              <a:t>future</a:t>
            </a:r>
            <a:r>
              <a:rPr lang="hu-HU" sz="2400" dirty="0" smtClean="0"/>
              <a:t> Barcelona </a:t>
            </a:r>
            <a:r>
              <a:rPr lang="hu-HU" sz="2400" dirty="0" err="1" smtClean="0"/>
              <a:t>Manual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Design</a:t>
            </a:r>
            <a:endParaRPr lang="hu-H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7772400" cy="5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hu-HU" sz="3200" dirty="0" err="1" smtClean="0"/>
              <a:t>€design</a:t>
            </a:r>
            <a:r>
              <a:rPr lang="hu-HU" sz="3200" dirty="0" smtClean="0"/>
              <a:t> project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charset="0"/>
              <a:ea typeface="+mj-ea"/>
              <a:cs typeface="+mj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7772400" cy="5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hu-HU" sz="3200" dirty="0" err="1" smtClean="0"/>
              <a:t>€design</a:t>
            </a:r>
            <a:r>
              <a:rPr lang="hu-HU" sz="3200" dirty="0" smtClean="0"/>
              <a:t> project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000" y="980720"/>
            <a:ext cx="5400000" cy="28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000" y="3717032"/>
            <a:ext cx="5400000" cy="276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548680"/>
            <a:ext cx="7772400" cy="5259288"/>
          </a:xfrm>
        </p:spPr>
        <p:txBody>
          <a:bodyPr/>
          <a:lstStyle/>
          <a:p>
            <a:r>
              <a:rPr lang="hu-HU" sz="2400" dirty="0" err="1" smtClean="0"/>
              <a:t>Intellectual</a:t>
            </a:r>
            <a:r>
              <a:rPr lang="hu-HU" sz="2400" dirty="0" smtClean="0"/>
              <a:t> </a:t>
            </a:r>
            <a:r>
              <a:rPr lang="hu-HU" sz="2400" dirty="0" err="1" smtClean="0"/>
              <a:t>property</a:t>
            </a:r>
            <a:r>
              <a:rPr lang="hu-HU" sz="2400" dirty="0" smtClean="0"/>
              <a:t> </a:t>
            </a:r>
            <a:r>
              <a:rPr lang="hu-HU" sz="2400" dirty="0" err="1" smtClean="0"/>
              <a:t>rights</a:t>
            </a:r>
            <a:r>
              <a:rPr lang="hu-HU" sz="2400" dirty="0" smtClean="0"/>
              <a:t> </a:t>
            </a:r>
            <a:r>
              <a:rPr lang="hu-HU" sz="2400" dirty="0" err="1" smtClean="0"/>
              <a:t>intensive</a:t>
            </a:r>
            <a:r>
              <a:rPr lang="hu-HU" sz="2400" dirty="0" smtClean="0"/>
              <a:t> </a:t>
            </a:r>
            <a:r>
              <a:rPr lang="hu-HU" sz="2400" dirty="0" err="1" smtClean="0"/>
              <a:t>industries</a:t>
            </a:r>
            <a:r>
              <a:rPr lang="hu-HU" sz="2400" dirty="0" smtClean="0"/>
              <a:t>: </a:t>
            </a:r>
            <a:r>
              <a:rPr lang="hu-HU" sz="2400" dirty="0" err="1" smtClean="0"/>
              <a:t>conctribution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economic</a:t>
            </a:r>
            <a:r>
              <a:rPr lang="hu-HU" sz="2400" dirty="0" smtClean="0"/>
              <a:t> performance and </a:t>
            </a:r>
            <a:r>
              <a:rPr lang="hu-HU" sz="2400" dirty="0" err="1" smtClean="0"/>
              <a:t>employment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European Union. EPO-OHIM, 2013</a:t>
            </a:r>
          </a:p>
          <a:p>
            <a:r>
              <a:rPr lang="hu-HU" sz="2400" dirty="0" err="1" smtClean="0"/>
              <a:t>Intellectual</a:t>
            </a:r>
            <a:r>
              <a:rPr lang="hu-HU" sz="2400" dirty="0" smtClean="0"/>
              <a:t> </a:t>
            </a:r>
            <a:r>
              <a:rPr lang="hu-HU" sz="2400" dirty="0" err="1" smtClean="0"/>
              <a:t>property</a:t>
            </a:r>
            <a:r>
              <a:rPr lang="hu-HU" sz="2400" dirty="0" smtClean="0"/>
              <a:t> </a:t>
            </a:r>
            <a:r>
              <a:rPr lang="hu-HU" sz="2400" dirty="0" err="1" smtClean="0"/>
              <a:t>rights</a:t>
            </a:r>
            <a:r>
              <a:rPr lang="hu-HU" sz="2400" dirty="0" smtClean="0"/>
              <a:t> </a:t>
            </a:r>
            <a:r>
              <a:rPr lang="hu-HU" sz="2400" dirty="0" err="1" smtClean="0"/>
              <a:t>intensive</a:t>
            </a:r>
            <a:r>
              <a:rPr lang="hu-HU" sz="2400" dirty="0" smtClean="0"/>
              <a:t> </a:t>
            </a:r>
            <a:r>
              <a:rPr lang="hu-HU" sz="2400" dirty="0" err="1" smtClean="0"/>
              <a:t>industries</a:t>
            </a:r>
            <a:r>
              <a:rPr lang="hu-HU" sz="2400" dirty="0" smtClean="0"/>
              <a:t> and </a:t>
            </a:r>
            <a:r>
              <a:rPr lang="hu-HU" sz="2400" dirty="0" err="1" smtClean="0"/>
              <a:t>economic</a:t>
            </a:r>
            <a:r>
              <a:rPr lang="hu-HU" sz="2400" dirty="0" smtClean="0"/>
              <a:t> performance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European Union. EPO-EUIPO, 2016</a:t>
            </a:r>
          </a:p>
          <a:p>
            <a:r>
              <a:rPr lang="hu-HU" sz="2400" dirty="0" smtClean="0"/>
              <a:t>The design </a:t>
            </a:r>
            <a:r>
              <a:rPr lang="hu-HU" sz="2400" dirty="0" err="1" smtClean="0"/>
              <a:t>economy</a:t>
            </a:r>
            <a:r>
              <a:rPr lang="hu-HU" sz="2400" dirty="0" smtClean="0"/>
              <a:t>. The </a:t>
            </a:r>
            <a:r>
              <a:rPr lang="hu-HU" sz="2400" dirty="0" err="1" smtClean="0"/>
              <a:t>value</a:t>
            </a:r>
            <a:r>
              <a:rPr lang="hu-HU" sz="2400" dirty="0" smtClean="0"/>
              <a:t> of design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UK. Design </a:t>
            </a:r>
            <a:r>
              <a:rPr lang="hu-HU" sz="2400" dirty="0" err="1" smtClean="0"/>
              <a:t>Council</a:t>
            </a:r>
            <a:r>
              <a:rPr lang="hu-HU" sz="2400" dirty="0" smtClean="0"/>
              <a:t>, 2015</a:t>
            </a:r>
          </a:p>
          <a:p>
            <a:r>
              <a:rPr lang="hu-HU" sz="2400" dirty="0" err="1" smtClean="0"/>
              <a:t>Innobarometer</a:t>
            </a:r>
            <a:r>
              <a:rPr lang="hu-HU" sz="2400" dirty="0" smtClean="0"/>
              <a:t> 2016, EC, 2016</a:t>
            </a:r>
          </a:p>
          <a:p>
            <a:r>
              <a:rPr lang="hu-HU" sz="2400" dirty="0" smtClean="0"/>
              <a:t>The </a:t>
            </a:r>
            <a:r>
              <a:rPr lang="hu-HU" sz="2400" dirty="0" err="1" smtClean="0"/>
              <a:t>economic</a:t>
            </a:r>
            <a:r>
              <a:rPr lang="hu-HU" sz="2400" dirty="0" smtClean="0"/>
              <a:t> </a:t>
            </a:r>
            <a:r>
              <a:rPr lang="hu-HU" sz="2400" dirty="0" err="1" smtClean="0"/>
              <a:t>contribution</a:t>
            </a:r>
            <a:r>
              <a:rPr lang="hu-HU" sz="2400" dirty="0" smtClean="0"/>
              <a:t> of copyright </a:t>
            </a:r>
            <a:r>
              <a:rPr lang="hu-HU" sz="2400" dirty="0" err="1" smtClean="0"/>
              <a:t>industries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Hungary I-V. HPO, 2005, 2010 &amp; HIPO, 2012, 2014, 2016</a:t>
            </a:r>
          </a:p>
          <a:p>
            <a:r>
              <a:rPr lang="hu-HU" sz="2400" dirty="0" err="1" smtClean="0"/>
              <a:t>IPR-intensive</a:t>
            </a:r>
            <a:r>
              <a:rPr lang="hu-HU" sz="2400" dirty="0" smtClean="0"/>
              <a:t> </a:t>
            </a:r>
            <a:r>
              <a:rPr lang="hu-HU" sz="2400" dirty="0" err="1" smtClean="0"/>
              <a:t>industries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Hungary. HIPO, 2016</a:t>
            </a:r>
          </a:p>
          <a:p>
            <a:r>
              <a:rPr lang="hu-HU" sz="2400" dirty="0" err="1" smtClean="0"/>
              <a:t>€design</a:t>
            </a:r>
            <a:r>
              <a:rPr lang="hu-HU" sz="2400" dirty="0" smtClean="0"/>
              <a:t>: </a:t>
            </a:r>
            <a:r>
              <a:rPr lang="hu-HU" sz="2400" dirty="0" smtClean="0">
                <a:solidFill>
                  <a:srgbClr val="C00000"/>
                </a:solidFill>
                <a:hlinkClick r:id="rId2"/>
              </a:rPr>
              <a:t>http://www.measuringdesignvalue.eu/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</a:p>
          <a:p>
            <a:endParaRPr lang="en-US" sz="2400" dirty="0" smtClean="0"/>
          </a:p>
          <a:p>
            <a:endParaRPr lang="hu-HU" sz="2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7772400" cy="843880"/>
          </a:xfrm>
        </p:spPr>
        <p:txBody>
          <a:bodyPr/>
          <a:lstStyle/>
          <a:p>
            <a:pPr eaLnBrk="1" hangingPunct="1"/>
            <a:r>
              <a:rPr lang="hu-HU" sz="3200" dirty="0" err="1" smtClean="0">
                <a:latin typeface="Tahoma" charset="0"/>
              </a:rPr>
              <a:t>Thank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you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for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the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attention</a:t>
            </a:r>
            <a:r>
              <a:rPr lang="hu-HU" sz="3200" dirty="0" smtClean="0">
                <a:latin typeface="Tahoma" charset="0"/>
              </a:rPr>
              <a:t>!</a:t>
            </a:r>
          </a:p>
        </p:txBody>
      </p:sp>
      <p:pic>
        <p:nvPicPr>
          <p:cNvPr id="7" name="Tartalom helye 6" descr="data_cannot_be measured_pi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844824"/>
            <a:ext cx="5185063" cy="411480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5FB2D-7EBF-40A7-AAFB-8FF15CA7AEF9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196752"/>
            <a:ext cx="7772400" cy="4464496"/>
          </a:xfrm>
        </p:spPr>
        <p:txBody>
          <a:bodyPr/>
          <a:lstStyle/>
          <a:p>
            <a:r>
              <a:rPr lang="hu-HU" sz="2400" dirty="0" err="1" smtClean="0"/>
              <a:t>There</a:t>
            </a:r>
            <a:r>
              <a:rPr lang="hu-HU" sz="2400" dirty="0" smtClean="0"/>
              <a:t> is no a </a:t>
            </a:r>
            <a:r>
              <a:rPr lang="hu-HU" sz="2400" dirty="0" err="1" smtClean="0"/>
              <a:t>single</a:t>
            </a:r>
            <a:r>
              <a:rPr lang="hu-HU" sz="2400" dirty="0" smtClean="0"/>
              <a:t> and </a:t>
            </a:r>
            <a:r>
              <a:rPr lang="hu-HU" sz="2400" dirty="0" err="1" smtClean="0"/>
              <a:t>generally</a:t>
            </a:r>
            <a:r>
              <a:rPr lang="hu-HU" sz="2400" dirty="0" smtClean="0"/>
              <a:t> </a:t>
            </a:r>
            <a:r>
              <a:rPr lang="hu-HU" sz="2400" dirty="0" err="1" smtClean="0"/>
              <a:t>accepted</a:t>
            </a:r>
            <a:r>
              <a:rPr lang="hu-HU" sz="2400" dirty="0" smtClean="0"/>
              <a:t> </a:t>
            </a:r>
            <a:r>
              <a:rPr lang="hu-HU" sz="2400" dirty="0" err="1" smtClean="0"/>
              <a:t>economic</a:t>
            </a:r>
            <a:r>
              <a:rPr lang="hu-HU" sz="2400" dirty="0" smtClean="0"/>
              <a:t> </a:t>
            </a:r>
            <a:r>
              <a:rPr lang="hu-HU" sz="2400" dirty="0" err="1" smtClean="0"/>
              <a:t>definition</a:t>
            </a:r>
            <a:r>
              <a:rPr lang="hu-HU" sz="2400" dirty="0" smtClean="0"/>
              <a:t> of design </a:t>
            </a:r>
          </a:p>
          <a:p>
            <a:r>
              <a:rPr lang="hu-HU" sz="2400" dirty="0" smtClean="0"/>
              <a:t>Design is </a:t>
            </a:r>
            <a:r>
              <a:rPr lang="hu-HU" sz="2400" dirty="0" err="1" smtClean="0"/>
              <a:t>not</a:t>
            </a:r>
            <a:r>
              <a:rPr lang="hu-HU" sz="2400" dirty="0" smtClean="0"/>
              <a:t> a </a:t>
            </a:r>
            <a:r>
              <a:rPr lang="hu-HU" sz="2400" dirty="0" err="1" smtClean="0"/>
              <a:t>single</a:t>
            </a:r>
            <a:r>
              <a:rPr lang="hu-HU" sz="2400" dirty="0" smtClean="0"/>
              <a:t> </a:t>
            </a:r>
            <a:r>
              <a:rPr lang="hu-HU" sz="2400" dirty="0" err="1" smtClean="0"/>
              <a:t>industry</a:t>
            </a:r>
            <a:endParaRPr lang="hu-HU" sz="2400" dirty="0" smtClean="0"/>
          </a:p>
          <a:p>
            <a:r>
              <a:rPr lang="hu-HU" sz="2400" dirty="0" err="1" smtClean="0"/>
              <a:t>Designers</a:t>
            </a:r>
            <a:r>
              <a:rPr lang="hu-HU" sz="2400" dirty="0" smtClean="0"/>
              <a:t> </a:t>
            </a:r>
            <a:r>
              <a:rPr lang="hu-HU" sz="2400" dirty="0" err="1" smtClean="0"/>
              <a:t>do</a:t>
            </a:r>
            <a:r>
              <a:rPr lang="hu-HU" sz="2400" dirty="0" smtClean="0"/>
              <a:t> </a:t>
            </a:r>
            <a:r>
              <a:rPr lang="hu-HU" sz="2400" dirty="0" err="1" smtClean="0"/>
              <a:t>not</a:t>
            </a:r>
            <a:r>
              <a:rPr lang="hu-HU" sz="2400" dirty="0" smtClean="0"/>
              <a:t> </a:t>
            </a:r>
            <a:r>
              <a:rPr lang="hu-HU" sz="2400" dirty="0" err="1" smtClean="0"/>
              <a:t>always</a:t>
            </a:r>
            <a:r>
              <a:rPr lang="hu-HU" sz="2400" dirty="0" smtClean="0"/>
              <a:t> fit </a:t>
            </a:r>
            <a:r>
              <a:rPr lang="hu-HU" sz="2400" dirty="0" err="1" smtClean="0"/>
              <a:t>to</a:t>
            </a:r>
            <a:r>
              <a:rPr lang="hu-HU" sz="2400" dirty="0" smtClean="0"/>
              <a:t> „</a:t>
            </a:r>
            <a:r>
              <a:rPr lang="hu-HU" sz="2400" dirty="0" err="1" smtClean="0"/>
              <a:t>employment</a:t>
            </a:r>
            <a:r>
              <a:rPr lang="hu-HU" sz="2400" dirty="0" smtClean="0"/>
              <a:t>”</a:t>
            </a:r>
          </a:p>
          <a:p>
            <a:r>
              <a:rPr lang="hu-HU" sz="2400" dirty="0" smtClean="0"/>
              <a:t>Design is </a:t>
            </a:r>
            <a:r>
              <a:rPr lang="hu-HU" sz="2400" dirty="0" err="1" smtClean="0"/>
              <a:t>often</a:t>
            </a:r>
            <a:r>
              <a:rPr lang="hu-HU" sz="2400" dirty="0" smtClean="0"/>
              <a:t> </a:t>
            </a:r>
            <a:r>
              <a:rPr lang="hu-HU" sz="2400" dirty="0" err="1" smtClean="0"/>
              <a:t>intangible</a:t>
            </a:r>
            <a:endParaRPr lang="hu-HU" sz="24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515144"/>
          </a:xfrm>
        </p:spPr>
        <p:txBody>
          <a:bodyPr/>
          <a:lstStyle/>
          <a:p>
            <a:pPr eaLnBrk="1" hangingPunct="1"/>
            <a:r>
              <a:rPr lang="hu-HU" sz="3200" dirty="0" err="1" smtClean="0">
                <a:latin typeface="Tahoma" charset="0"/>
              </a:rPr>
              <a:t>What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are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the</a:t>
            </a:r>
            <a:r>
              <a:rPr lang="hu-HU" sz="3200" dirty="0" smtClean="0">
                <a:latin typeface="Tahoma" charset="0"/>
              </a:rPr>
              <a:t> (</a:t>
            </a:r>
            <a:r>
              <a:rPr lang="hu-HU" sz="3200" dirty="0" err="1" smtClean="0">
                <a:latin typeface="Tahoma" charset="0"/>
              </a:rPr>
              <a:t>statistical</a:t>
            </a:r>
            <a:r>
              <a:rPr lang="hu-HU" sz="3200" dirty="0" smtClean="0">
                <a:latin typeface="Tahoma" charset="0"/>
              </a:rPr>
              <a:t>) </a:t>
            </a:r>
            <a:r>
              <a:rPr lang="hu-HU" sz="3200" dirty="0" err="1" smtClean="0">
                <a:latin typeface="Tahoma" charset="0"/>
              </a:rPr>
              <a:t>problems</a:t>
            </a:r>
            <a:r>
              <a:rPr lang="hu-HU" sz="3200" dirty="0" smtClean="0">
                <a:latin typeface="Tahoma" charset="0"/>
              </a:rPr>
              <a:t>?</a:t>
            </a:r>
          </a:p>
        </p:txBody>
      </p:sp>
      <p:sp>
        <p:nvSpPr>
          <p:cNvPr id="5" name="Lefelé nyíl 4"/>
          <p:cNvSpPr/>
          <p:nvPr/>
        </p:nvSpPr>
        <p:spPr>
          <a:xfrm>
            <a:off x="3779912" y="3573016"/>
            <a:ext cx="1080120" cy="1224136"/>
          </a:xfrm>
          <a:prstGeom prst="downArrow">
            <a:avLst/>
          </a:prstGeom>
          <a:solidFill>
            <a:srgbClr val="990033"/>
          </a:solidFill>
          <a:ln w="508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691680" y="501317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approaches</a:t>
            </a:r>
            <a:r>
              <a:rPr lang="hu-HU" dirty="0" smtClean="0"/>
              <a:t> and </a:t>
            </a:r>
            <a:r>
              <a:rPr lang="hu-HU" dirty="0" err="1" smtClean="0"/>
              <a:t>methods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measure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economic</a:t>
            </a:r>
            <a:r>
              <a:rPr lang="hu-HU" dirty="0" smtClean="0"/>
              <a:t> </a:t>
            </a:r>
            <a:r>
              <a:rPr lang="hu-HU" dirty="0" err="1" smtClean="0"/>
              <a:t>contribution</a:t>
            </a:r>
            <a:r>
              <a:rPr lang="hu-HU" dirty="0" smtClean="0"/>
              <a:t> of design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nyíllal 6"/>
          <p:cNvCxnSpPr/>
          <p:nvPr/>
        </p:nvCxnSpPr>
        <p:spPr>
          <a:xfrm>
            <a:off x="2051720" y="5733256"/>
            <a:ext cx="5400000" cy="0"/>
          </a:xfrm>
          <a:prstGeom prst="straightConnector1">
            <a:avLst/>
          </a:prstGeom>
          <a:ln w="50800">
            <a:solidFill>
              <a:srgbClr val="0096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2051720" y="1052736"/>
            <a:ext cx="0" cy="4680000"/>
          </a:xfrm>
          <a:prstGeom prst="straightConnector1">
            <a:avLst/>
          </a:prstGeom>
          <a:ln w="50800">
            <a:solidFill>
              <a:srgbClr val="0096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515144"/>
          </a:xfrm>
        </p:spPr>
        <p:txBody>
          <a:bodyPr/>
          <a:lstStyle/>
          <a:p>
            <a:pPr eaLnBrk="1" hangingPunct="1"/>
            <a:r>
              <a:rPr lang="hu-HU" sz="3200" dirty="0" err="1" smtClean="0">
                <a:latin typeface="Tahoma" charset="0"/>
              </a:rPr>
              <a:t>Different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approaches</a:t>
            </a:r>
            <a:endParaRPr lang="hu-HU" sz="3200" dirty="0" smtClean="0">
              <a:latin typeface="Tahoma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355976" y="5733256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user-centered</a:t>
            </a:r>
            <a:r>
              <a:rPr lang="hu-HU" dirty="0" smtClean="0"/>
              <a:t> driver of </a:t>
            </a:r>
            <a:r>
              <a:rPr lang="hu-HU" dirty="0" err="1" smtClean="0"/>
              <a:t>innovation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411760" y="573325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IPR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971600" y="184482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Macro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971600" y="486916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Micro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339752" y="1052736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Narrower</a:t>
            </a:r>
            <a:r>
              <a:rPr lang="hu-HU" dirty="0" smtClean="0"/>
              <a:t> </a:t>
            </a:r>
            <a:r>
              <a:rPr lang="hu-HU" dirty="0" err="1" smtClean="0"/>
              <a:t>context</a:t>
            </a:r>
            <a:endParaRPr lang="hu-HU" dirty="0" smtClean="0"/>
          </a:p>
          <a:p>
            <a:r>
              <a:rPr lang="hu-HU" dirty="0" err="1" smtClean="0"/>
              <a:t>Indirect</a:t>
            </a:r>
            <a:r>
              <a:rPr lang="hu-HU" dirty="0" smtClean="0"/>
              <a:t> (proxy) </a:t>
            </a:r>
          </a:p>
          <a:p>
            <a:r>
              <a:rPr lang="hu-HU" dirty="0" smtClean="0"/>
              <a:t>Big </a:t>
            </a:r>
            <a:r>
              <a:rPr lang="hu-HU" dirty="0" err="1" smtClean="0"/>
              <a:t>uncertainty</a:t>
            </a:r>
            <a:endParaRPr lang="hu-HU" dirty="0" smtClean="0"/>
          </a:p>
          <a:p>
            <a:r>
              <a:rPr lang="hu-HU" dirty="0" err="1" smtClean="0"/>
              <a:t>Overestimation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076056" y="105273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Wider</a:t>
            </a:r>
            <a:r>
              <a:rPr lang="hu-HU" dirty="0" smtClean="0"/>
              <a:t> </a:t>
            </a:r>
            <a:r>
              <a:rPr lang="hu-HU" dirty="0" err="1" smtClean="0"/>
              <a:t>context</a:t>
            </a:r>
            <a:endParaRPr lang="hu-HU" dirty="0" smtClean="0"/>
          </a:p>
          <a:p>
            <a:r>
              <a:rPr lang="hu-HU" dirty="0" err="1" smtClean="0"/>
              <a:t>Indirect</a:t>
            </a:r>
            <a:r>
              <a:rPr lang="hu-HU" dirty="0" smtClean="0"/>
              <a:t> (proxy)</a:t>
            </a:r>
          </a:p>
          <a:p>
            <a:r>
              <a:rPr lang="hu-HU" dirty="0" smtClean="0"/>
              <a:t>Big </a:t>
            </a:r>
            <a:r>
              <a:rPr lang="hu-HU" dirty="0" err="1" smtClean="0"/>
              <a:t>uncertainty</a:t>
            </a:r>
            <a:endParaRPr lang="hu-HU" dirty="0" smtClean="0"/>
          </a:p>
          <a:p>
            <a:r>
              <a:rPr lang="hu-HU" dirty="0" err="1" smtClean="0"/>
              <a:t>Overestimation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339752" y="3284984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Narrower</a:t>
            </a:r>
            <a:r>
              <a:rPr lang="hu-HU" dirty="0" smtClean="0"/>
              <a:t> </a:t>
            </a:r>
            <a:r>
              <a:rPr lang="hu-HU" dirty="0" err="1" smtClean="0"/>
              <a:t>context</a:t>
            </a:r>
            <a:endParaRPr lang="hu-HU" dirty="0" smtClean="0"/>
          </a:p>
          <a:p>
            <a:r>
              <a:rPr lang="hu-HU" dirty="0" err="1" smtClean="0"/>
              <a:t>Direct</a:t>
            </a:r>
            <a:r>
              <a:rPr lang="hu-HU" dirty="0" smtClean="0"/>
              <a:t> (</a:t>
            </a:r>
            <a:r>
              <a:rPr lang="hu-HU" dirty="0" err="1" smtClean="0"/>
              <a:t>administrative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, </a:t>
            </a:r>
            <a:r>
              <a:rPr lang="hu-HU" dirty="0" err="1" smtClean="0"/>
              <a:t>survey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enough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 smtClean="0"/>
          </a:p>
          <a:p>
            <a:r>
              <a:rPr lang="hu-HU" dirty="0" err="1" smtClean="0"/>
              <a:t>Underestimation</a:t>
            </a:r>
            <a:endParaRPr lang="hu-HU" dirty="0" smtClean="0"/>
          </a:p>
        </p:txBody>
      </p:sp>
      <p:sp>
        <p:nvSpPr>
          <p:cNvPr id="22" name="Szövegdoboz 21"/>
          <p:cNvSpPr txBox="1"/>
          <p:nvPr/>
        </p:nvSpPr>
        <p:spPr>
          <a:xfrm>
            <a:off x="5076056" y="3284984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Wider</a:t>
            </a:r>
            <a:r>
              <a:rPr lang="hu-HU" dirty="0" smtClean="0"/>
              <a:t> </a:t>
            </a:r>
            <a:r>
              <a:rPr lang="hu-HU" dirty="0" err="1" smtClean="0"/>
              <a:t>context</a:t>
            </a:r>
            <a:endParaRPr lang="hu-HU" dirty="0" smtClean="0"/>
          </a:p>
          <a:p>
            <a:r>
              <a:rPr lang="hu-HU" dirty="0" err="1" smtClean="0"/>
              <a:t>Direct</a:t>
            </a:r>
            <a:r>
              <a:rPr lang="hu-HU" dirty="0" smtClean="0"/>
              <a:t> (</a:t>
            </a:r>
            <a:r>
              <a:rPr lang="hu-HU" dirty="0" err="1" smtClean="0"/>
              <a:t>administrative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, </a:t>
            </a:r>
            <a:r>
              <a:rPr lang="hu-HU" dirty="0" err="1" smtClean="0"/>
              <a:t>survey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enough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 smtClean="0"/>
          </a:p>
          <a:p>
            <a:r>
              <a:rPr lang="hu-HU" dirty="0" err="1" smtClean="0"/>
              <a:t>Underestimation</a:t>
            </a:r>
            <a:endParaRPr lang="hu-HU" dirty="0" smtClean="0"/>
          </a:p>
        </p:txBody>
      </p:sp>
      <p:sp>
        <p:nvSpPr>
          <p:cNvPr id="24" name="Dia számának hely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nyíllal 6"/>
          <p:cNvCxnSpPr/>
          <p:nvPr/>
        </p:nvCxnSpPr>
        <p:spPr>
          <a:xfrm>
            <a:off x="2051720" y="5733256"/>
            <a:ext cx="5400000" cy="0"/>
          </a:xfrm>
          <a:prstGeom prst="straightConnector1">
            <a:avLst/>
          </a:prstGeom>
          <a:ln w="50800">
            <a:solidFill>
              <a:srgbClr val="0096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2051720" y="1052736"/>
            <a:ext cx="0" cy="4680000"/>
          </a:xfrm>
          <a:prstGeom prst="straightConnector1">
            <a:avLst/>
          </a:prstGeom>
          <a:ln w="50800">
            <a:solidFill>
              <a:srgbClr val="0096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515144"/>
          </a:xfrm>
        </p:spPr>
        <p:txBody>
          <a:bodyPr/>
          <a:lstStyle/>
          <a:p>
            <a:pPr eaLnBrk="1" hangingPunct="1"/>
            <a:r>
              <a:rPr lang="hu-HU" sz="3200" dirty="0" err="1" smtClean="0">
                <a:latin typeface="Tahoma" charset="0"/>
              </a:rPr>
              <a:t>Examples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for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different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approaches</a:t>
            </a:r>
            <a:endParaRPr lang="hu-HU" sz="3200" dirty="0" smtClean="0">
              <a:latin typeface="Tahoma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71600" y="184482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Macro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971600" y="486916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Micro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339752" y="1268760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IPR-intensive</a:t>
            </a:r>
            <a:r>
              <a:rPr lang="hu-HU" dirty="0" smtClean="0"/>
              <a:t> </a:t>
            </a:r>
            <a:r>
              <a:rPr lang="hu-HU" dirty="0" err="1" smtClean="0"/>
              <a:t>industries</a:t>
            </a:r>
            <a:endParaRPr lang="hu-HU" dirty="0" smtClean="0"/>
          </a:p>
          <a:p>
            <a:r>
              <a:rPr lang="hu-HU" dirty="0" smtClean="0"/>
              <a:t>(</a:t>
            </a:r>
            <a:r>
              <a:rPr lang="hu-HU" dirty="0" err="1" smtClean="0"/>
              <a:t>EPO-EUIPO</a:t>
            </a:r>
            <a:r>
              <a:rPr lang="hu-HU" dirty="0" smtClean="0"/>
              <a:t>, </a:t>
            </a:r>
            <a:r>
              <a:rPr lang="hu-HU" dirty="0" err="1" smtClean="0"/>
              <a:t>HIPO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076056" y="1268760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</a:t>
            </a:r>
            <a:r>
              <a:rPr lang="hu-HU" dirty="0" err="1" smtClean="0"/>
              <a:t>industries</a:t>
            </a:r>
            <a:endParaRPr lang="hu-HU" dirty="0" smtClean="0"/>
          </a:p>
          <a:p>
            <a:r>
              <a:rPr lang="hu-HU" dirty="0" smtClean="0"/>
              <a:t>(</a:t>
            </a:r>
            <a:r>
              <a:rPr lang="hu-HU" dirty="0" err="1" smtClean="0"/>
              <a:t>WIPO</a:t>
            </a:r>
            <a:r>
              <a:rPr lang="hu-HU" dirty="0" smtClean="0"/>
              <a:t>, </a:t>
            </a:r>
            <a:r>
              <a:rPr lang="hu-HU" dirty="0" err="1" smtClean="0"/>
              <a:t>HIPO</a:t>
            </a:r>
            <a:r>
              <a:rPr lang="hu-HU" dirty="0" smtClean="0"/>
              <a:t>, UK Design </a:t>
            </a:r>
            <a:r>
              <a:rPr lang="hu-HU" dirty="0" err="1" smtClean="0"/>
              <a:t>Council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339752" y="3789040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IPR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 smtClean="0"/>
          </a:p>
          <a:p>
            <a:r>
              <a:rPr lang="hu-HU" dirty="0" err="1" smtClean="0"/>
              <a:t>Administrative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 smtClean="0"/>
          </a:p>
          <a:p>
            <a:r>
              <a:rPr lang="hu-HU" dirty="0" err="1" smtClean="0"/>
              <a:t>Survey</a:t>
            </a:r>
            <a:endParaRPr lang="hu-HU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5148064" y="3717032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€design</a:t>
            </a:r>
            <a:r>
              <a:rPr lang="hu-HU" dirty="0" smtClean="0"/>
              <a:t> (CIS)</a:t>
            </a:r>
          </a:p>
          <a:p>
            <a:r>
              <a:rPr lang="hu-HU" dirty="0" err="1" smtClean="0"/>
              <a:t>Administrative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 smtClean="0"/>
          </a:p>
          <a:p>
            <a:r>
              <a:rPr lang="hu-HU" dirty="0" err="1" smtClean="0"/>
              <a:t>Survey</a:t>
            </a:r>
            <a:endParaRPr lang="hu-HU" dirty="0" smtClean="0"/>
          </a:p>
        </p:txBody>
      </p:sp>
      <p:sp>
        <p:nvSpPr>
          <p:cNvPr id="18" name="Szövegdoboz 17"/>
          <p:cNvSpPr txBox="1"/>
          <p:nvPr/>
        </p:nvSpPr>
        <p:spPr>
          <a:xfrm>
            <a:off x="2411760" y="573325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IPR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355976" y="5733256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user-centered</a:t>
            </a:r>
            <a:r>
              <a:rPr lang="hu-HU" dirty="0" smtClean="0"/>
              <a:t> driver of </a:t>
            </a:r>
            <a:r>
              <a:rPr lang="hu-HU" dirty="0" err="1" smtClean="0"/>
              <a:t>innovation</a:t>
            </a:r>
            <a:endParaRPr lang="hu-HU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7772400" cy="5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+mj-ea"/>
                <a:cs typeface="+mj-cs"/>
              </a:rPr>
              <a:t>Macro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+mj-ea"/>
                <a:cs typeface="+mj-cs"/>
              </a:rPr>
              <a:t> &amp; </a:t>
            </a: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+mj-ea"/>
                <a:cs typeface="+mj-cs"/>
              </a:rPr>
              <a:t>IPR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+mj-ea"/>
                <a:cs typeface="+mj-cs"/>
              </a:rPr>
              <a:t> </a:t>
            </a: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+mj-ea"/>
                <a:cs typeface="+mj-cs"/>
              </a:rPr>
              <a:t>approach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2952328" cy="423238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5"/>
            <a:ext cx="2952000" cy="423023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7627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1547664" y="6334780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EPO-EUIPO</a:t>
            </a:r>
            <a:r>
              <a:rPr lang="hu-H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2016, </a:t>
            </a:r>
            <a:r>
              <a:rPr lang="hu-H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p.60</a:t>
            </a:r>
            <a:endParaRPr lang="hu-H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7772400" cy="5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200" kern="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Design-intensive</a:t>
            </a:r>
            <a:r>
              <a:rPr lang="hu-HU" sz="3200" kern="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hu-HU" sz="3200" kern="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industries</a:t>
            </a:r>
            <a:r>
              <a:rPr lang="hu-HU" sz="3200" kern="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hu-HU" sz="3200" kern="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in</a:t>
            </a:r>
            <a:r>
              <a:rPr lang="hu-HU" sz="3200" kern="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hu-HU" sz="3200" kern="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the</a:t>
            </a:r>
            <a:r>
              <a:rPr lang="hu-HU" sz="3200" kern="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EU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charset="0"/>
              <a:ea typeface="+mj-ea"/>
              <a:cs typeface="+mj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graphicFrame>
        <p:nvGraphicFramePr>
          <p:cNvPr id="7" name="Diagram 6"/>
          <p:cNvGraphicFramePr/>
          <p:nvPr/>
        </p:nvGraphicFramePr>
        <p:xfrm>
          <a:off x="1475656" y="0"/>
          <a:ext cx="7200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0" y="404664"/>
            <a:ext cx="147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IPR-intensive</a:t>
            </a:r>
            <a:r>
              <a:rPr lang="hu-HU" dirty="0" smtClean="0"/>
              <a:t> </a:t>
            </a:r>
            <a:r>
              <a:rPr lang="hu-HU" dirty="0" err="1" smtClean="0"/>
              <a:t>industries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EU</a:t>
            </a:r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1331640" y="2564904"/>
            <a:ext cx="4608512" cy="151216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515144"/>
          </a:xfrm>
        </p:spPr>
        <p:txBody>
          <a:bodyPr/>
          <a:lstStyle/>
          <a:p>
            <a:pPr eaLnBrk="1" hangingPunct="1"/>
            <a:r>
              <a:rPr lang="hu-HU" sz="3200" dirty="0" err="1" smtClean="0">
                <a:latin typeface="Tahoma" charset="0"/>
              </a:rPr>
              <a:t>IPR-intensive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industries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in</a:t>
            </a:r>
            <a:r>
              <a:rPr lang="hu-HU" sz="3200" dirty="0" smtClean="0">
                <a:latin typeface="Tahoma" charset="0"/>
              </a:rPr>
              <a:t> Hungary </a:t>
            </a:r>
            <a:r>
              <a:rPr lang="hu-HU" sz="3200" dirty="0" err="1" smtClean="0">
                <a:latin typeface="Tahoma" charset="0"/>
              </a:rPr>
              <a:t>-national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data</a:t>
            </a:r>
            <a:endParaRPr lang="hu-HU" sz="3200" dirty="0" smtClean="0">
              <a:latin typeface="Tahoma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0" y="1323000"/>
          <a:ext cx="9144000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zis 4"/>
          <p:cNvSpPr/>
          <p:nvPr/>
        </p:nvSpPr>
        <p:spPr>
          <a:xfrm>
            <a:off x="5652120" y="2060848"/>
            <a:ext cx="2880320" cy="244827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940152" y="2348880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Out of 615 </a:t>
            </a:r>
            <a:r>
              <a:rPr lang="hu-HU" b="1" dirty="0" err="1" smtClean="0"/>
              <a:t>economic</a:t>
            </a:r>
            <a:r>
              <a:rPr lang="hu-HU" b="1" dirty="0" smtClean="0"/>
              <a:t> </a:t>
            </a:r>
            <a:r>
              <a:rPr lang="hu-HU" b="1" dirty="0" err="1" smtClean="0"/>
              <a:t>industries</a:t>
            </a:r>
            <a:r>
              <a:rPr lang="hu-HU" b="1" dirty="0" smtClean="0"/>
              <a:t> 75 is </a:t>
            </a:r>
            <a:r>
              <a:rPr lang="hu-HU" b="1" dirty="0" err="1" smtClean="0"/>
              <a:t>design-intensive</a:t>
            </a:r>
            <a:r>
              <a:rPr lang="hu-HU" b="1" dirty="0" smtClean="0"/>
              <a:t>.</a:t>
            </a:r>
            <a:endParaRPr lang="hu-HU" b="1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675A-E5CB-4455-983F-DC227A88B6FA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619672" y="580526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HIPO</a:t>
            </a:r>
            <a:r>
              <a:rPr lang="hu-H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2016</a:t>
            </a:r>
            <a:endParaRPr lang="hu-H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268760"/>
            <a:ext cx="2634101" cy="4503600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980728"/>
            <a:ext cx="1728192" cy="24683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52736"/>
            <a:ext cx="1592262" cy="24479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645024"/>
            <a:ext cx="1727200" cy="24765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102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3B5268-9BB7-49B0-8F96-680AD8459BFE}" type="slidenum">
              <a:rPr lang="hu-HU" smtClean="0">
                <a:latin typeface="Times New Roman" pitchFamily="18" charset="0"/>
              </a:rPr>
              <a:pPr/>
              <a:t>9</a:t>
            </a:fld>
            <a:endParaRPr lang="hu-HU" smtClean="0">
              <a:latin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573016"/>
            <a:ext cx="1775441" cy="252028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268760"/>
            <a:ext cx="3168650" cy="45037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515144"/>
          </a:xfrm>
        </p:spPr>
        <p:txBody>
          <a:bodyPr/>
          <a:lstStyle/>
          <a:p>
            <a:pPr eaLnBrk="1" hangingPunct="1"/>
            <a:r>
              <a:rPr lang="hu-HU" sz="3200" dirty="0" err="1" smtClean="0">
                <a:latin typeface="Tahoma" charset="0"/>
              </a:rPr>
              <a:t>Macro</a:t>
            </a:r>
            <a:r>
              <a:rPr lang="hu-HU" sz="3200" dirty="0" smtClean="0">
                <a:latin typeface="Tahoma" charset="0"/>
              </a:rPr>
              <a:t> &amp; </a:t>
            </a:r>
            <a:r>
              <a:rPr lang="hu-HU" sz="3200" dirty="0" err="1" smtClean="0">
                <a:latin typeface="Tahoma" charset="0"/>
              </a:rPr>
              <a:t>innovation</a:t>
            </a:r>
            <a:r>
              <a:rPr lang="hu-HU" sz="3200" dirty="0" smtClean="0">
                <a:latin typeface="Tahoma" charset="0"/>
              </a:rPr>
              <a:t> </a:t>
            </a:r>
            <a:r>
              <a:rPr lang="hu-HU" sz="3200" dirty="0" err="1" smtClean="0">
                <a:latin typeface="Tahoma" charset="0"/>
              </a:rPr>
              <a:t>approach</a:t>
            </a:r>
            <a:endParaRPr lang="hu-HU" sz="3200" dirty="0" smtClean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560</Words>
  <Application>Microsoft Office PowerPoint</Application>
  <PresentationFormat>Diavetítés a képernyőre (4:3 oldalarány)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Alapértelmezett terv</vt:lpstr>
      <vt:lpstr>Measuring the economic contribution of design</vt:lpstr>
      <vt:lpstr>What are the (statistical) problems?</vt:lpstr>
      <vt:lpstr>Different approaches</vt:lpstr>
      <vt:lpstr>Examples for different approaches</vt:lpstr>
      <vt:lpstr>5. dia</vt:lpstr>
      <vt:lpstr>6. dia</vt:lpstr>
      <vt:lpstr>7. dia</vt:lpstr>
      <vt:lpstr>IPR-intensive industries in Hungary -national data</vt:lpstr>
      <vt:lpstr>Macro &amp; innovation approach</vt:lpstr>
      <vt:lpstr>Economic contribution of copyright-based industries</vt:lpstr>
      <vt:lpstr>11. dia</vt:lpstr>
      <vt:lpstr>12. dia</vt:lpstr>
      <vt:lpstr>13. dia</vt:lpstr>
      <vt:lpstr>14. dia</vt:lpstr>
      <vt:lpstr>15. dia</vt:lpstr>
      <vt:lpstr>16. dia</vt:lpstr>
      <vt:lpstr>Thank you for the attention!</vt:lpstr>
    </vt:vector>
  </TitlesOfParts>
  <Company>HPO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dd00;SIMON</dc:creator>
  <cp:lastModifiedBy>Krisztina</cp:lastModifiedBy>
  <cp:revision>201</cp:revision>
  <dcterms:created xsi:type="dcterms:W3CDTF">2009-01-20T09:02:40Z</dcterms:created>
  <dcterms:modified xsi:type="dcterms:W3CDTF">2016-12-21T17:44:28Z</dcterms:modified>
</cp:coreProperties>
</file>