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3" r:id="rId3"/>
    <p:sldId id="346" r:id="rId4"/>
    <p:sldId id="347" r:id="rId5"/>
    <p:sldId id="348" r:id="rId6"/>
    <p:sldId id="333" r:id="rId7"/>
    <p:sldId id="350" r:id="rId8"/>
    <p:sldId id="259" r:id="rId9"/>
  </p:sldIdLst>
  <p:sldSz cx="9144000" cy="6858000" type="screen4x3"/>
  <p:notesSz cx="6797675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90965" autoAdjust="0"/>
  </p:normalViewPr>
  <p:slideViewPr>
    <p:cSldViewPr>
      <p:cViewPr>
        <p:scale>
          <a:sx n="66" d="100"/>
          <a:sy n="66" d="100"/>
        </p:scale>
        <p:origin x="-12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054EF-2B45-405A-8A57-A04FC85F193F}" type="datetimeFigureOut">
              <a:rPr lang="hu-HU" smtClean="0"/>
              <a:pPr/>
              <a:t>2016.12.21.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13A8A-5967-49AE-8F51-A54FD1E18B9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66331EF-B024-40C1-816B-314D9E92BA67}" type="datetimeFigureOut">
              <a:rPr lang="en-US"/>
              <a:pPr>
                <a:defRPr/>
              </a:pPr>
              <a:t>12/21/2016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en-US" noProof="0" smtClean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C9A1BDF-CA4F-44ED-9BD4-7EC88739F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BEDA Int. Conference on Design               28-29. Nov. Budapest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9AA1E-3DA6-488C-BCFE-63A1EC4F77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BEDA Int. Conference on Design               28-29. Nov. Budapest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02BE0-3B75-4C84-9D94-1861289BEAA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BEDA Int. Conference on Design               28-29. Nov. Budapest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46D6-D082-4538-80B5-0A7DDC234D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BEDA Int. Conference on Design               28-29. Nov. Budapest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DF6D1-B898-42B8-8874-A4305522286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BEDA Int. Conference on Design               28-29. Nov. Budapest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C0C75-921D-4307-B871-04C6439780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BEDA Int. Conference on Design               28-29. Nov. Budapest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571B4-A9FC-420D-953C-20AFD16D562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BEDA Int. Conference on Design               28-29. Nov. Budapest</a:t>
            </a: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3CD2C-52E5-464F-B3A6-B78F807646C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BEDA Int. Conference on Design               28-29. Nov. Budapest</a:t>
            </a: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76EA7-0FF0-4BC2-B9E4-09F19FD4971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BEDA Int. Conference on Design               28-29. Nov. Budapest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A9131-615F-4841-B668-276280DA7E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BEDA Int. Conference on Design               28-29. Nov. Budapest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38165-EB95-4DBA-AAFB-6C76A668B8C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BEDA Int. Conference on Design               28-29. Nov. Budapest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A88E9-D1D6-41FA-A12B-CB986BA0AF3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BEDA Int. Conference on Design               28-29. Nov. Budapest</a:t>
            </a: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20ABCDA6-AF9E-4E8E-9DC6-2233AED8347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348880"/>
            <a:ext cx="8351837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ahoma" pitchFamily="34" charset="0"/>
              </a:rPr>
              <a:t>Current practice of IPOs in the area of design protection</a:t>
            </a:r>
            <a:br>
              <a:rPr lang="en-US" sz="3600" dirty="0" smtClean="0">
                <a:latin typeface="Tahoma" pitchFamily="34" charset="0"/>
              </a:rPr>
            </a:br>
            <a:r>
              <a:rPr lang="en-US" sz="600" dirty="0" smtClean="0">
                <a:solidFill>
                  <a:schemeClr val="bg1"/>
                </a:solidFill>
                <a:latin typeface="Tahoma" pitchFamily="34" charset="0"/>
              </a:rPr>
              <a:t>a</a:t>
            </a:r>
            <a:r>
              <a:rPr lang="en-US" sz="3600" dirty="0" smtClean="0">
                <a:latin typeface="Tahoma" pitchFamily="34" charset="0"/>
              </a:rPr>
              <a:t/>
            </a:r>
            <a:br>
              <a:rPr lang="en-US" sz="3600" dirty="0" smtClean="0">
                <a:latin typeface="Tahoma" pitchFamily="34" charset="0"/>
              </a:rPr>
            </a:br>
            <a:r>
              <a:rPr lang="en-US" sz="3000" dirty="0" smtClean="0">
                <a:latin typeface="Tahoma" pitchFamily="34" charset="0"/>
              </a:rPr>
              <a:t>– HIPO’s angle –</a:t>
            </a:r>
            <a:r>
              <a:rPr lang="en-US" sz="3600" dirty="0" smtClean="0">
                <a:latin typeface="Tahoma" pitchFamily="34" charset="0"/>
              </a:rPr>
              <a:t/>
            </a:r>
            <a:br>
              <a:rPr lang="en-US" sz="3600" dirty="0" smtClean="0">
                <a:latin typeface="Tahoma" pitchFamily="34" charset="0"/>
              </a:rPr>
            </a:br>
            <a:endParaRPr lang="en-US" sz="2400" dirty="0" smtClean="0"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221163"/>
            <a:ext cx="6400800" cy="1752600"/>
          </a:xfrm>
        </p:spPr>
        <p:txBody>
          <a:bodyPr/>
          <a:lstStyle/>
          <a:p>
            <a:pPr algn="r" eaLnBrk="1" hangingPunct="1"/>
            <a:r>
              <a:rPr lang="en-US" dirty="0" err="1" smtClean="0">
                <a:latin typeface="Tahoma" pitchFamily="34" charset="0"/>
              </a:rPr>
              <a:t>Imre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Gonda</a:t>
            </a:r>
            <a:endParaRPr lang="en-US" sz="2000" dirty="0" smtClean="0">
              <a:latin typeface="Tahoma" pitchFamily="34" charset="0"/>
            </a:endParaRPr>
          </a:p>
          <a:p>
            <a:pPr algn="r" eaLnBrk="1" hangingPunct="1"/>
            <a:r>
              <a:rPr lang="hu-HU" sz="2000" dirty="0" smtClean="0">
                <a:latin typeface="Tahoma" pitchFamily="34" charset="0"/>
              </a:rPr>
              <a:t>d</a:t>
            </a:r>
            <a:r>
              <a:rPr lang="en-US" sz="2000" dirty="0" err="1" smtClean="0">
                <a:latin typeface="Tahoma" pitchFamily="34" charset="0"/>
              </a:rPr>
              <a:t>eputy</a:t>
            </a:r>
            <a:r>
              <a:rPr lang="hu-HU" sz="2000" dirty="0" smtClean="0">
                <a:latin typeface="Tahoma" pitchFamily="34" charset="0"/>
              </a:rPr>
              <a:t>-</a:t>
            </a:r>
            <a:r>
              <a:rPr lang="en-US" sz="2000" dirty="0" smtClean="0">
                <a:latin typeface="Tahoma" pitchFamily="34" charset="0"/>
              </a:rPr>
              <a:t>head</a:t>
            </a:r>
          </a:p>
          <a:p>
            <a:pPr algn="r" eaLnBrk="1" hangingPunct="1"/>
            <a:r>
              <a:rPr lang="en-US" sz="2000" dirty="0" smtClean="0">
                <a:latin typeface="Tahoma" pitchFamily="34" charset="0"/>
              </a:rPr>
              <a:t>Trademark, Model and Design Dept.</a:t>
            </a:r>
          </a:p>
          <a:p>
            <a:pPr algn="r" eaLnBrk="1" hangingPunct="1"/>
            <a:r>
              <a:rPr lang="en-US" sz="2000" dirty="0" smtClean="0">
                <a:latin typeface="Tahoma" pitchFamily="34" charset="0"/>
              </a:rPr>
              <a:t>Hungarian Intellectual Property Office</a:t>
            </a:r>
            <a:endParaRPr lang="en-US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latin typeface="Tahoma" pitchFamily="34" charset="0"/>
              </a:rPr>
              <a:t>Key</a:t>
            </a:r>
            <a:r>
              <a:rPr lang="hu-HU" sz="3200" dirty="0" smtClean="0">
                <a:latin typeface="Tahoma" pitchFamily="34" charset="0"/>
              </a:rPr>
              <a:t> </a:t>
            </a:r>
            <a:r>
              <a:rPr lang="en-GB" sz="3200" dirty="0" smtClean="0">
                <a:latin typeface="Tahoma" pitchFamily="34" charset="0"/>
              </a:rPr>
              <a:t>points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71688"/>
            <a:ext cx="8424862" cy="3032125"/>
          </a:xfrm>
        </p:spPr>
        <p:txBody>
          <a:bodyPr/>
          <a:lstStyle/>
          <a:p>
            <a:pPr marL="514350" indent="-514350" eaLnBrk="1" hangingPunct="1"/>
            <a:r>
              <a:rPr lang="en-US" sz="2600" dirty="0" smtClean="0">
                <a:latin typeface="Tahoma" pitchFamily="34" charset="0"/>
              </a:rPr>
              <a:t>context</a:t>
            </a:r>
          </a:p>
          <a:p>
            <a:pPr marL="514350" indent="-514350" eaLnBrk="1" hangingPunct="1"/>
            <a:endParaRPr lang="en-US" sz="800" dirty="0" smtClean="0">
              <a:latin typeface="Tahoma" pitchFamily="34" charset="0"/>
            </a:endParaRPr>
          </a:p>
          <a:p>
            <a:pPr marL="514350" indent="-514350" eaLnBrk="1" hangingPunct="1"/>
            <a:r>
              <a:rPr lang="en-US" sz="2600" dirty="0" smtClean="0">
                <a:latin typeface="Tahoma" pitchFamily="34" charset="0"/>
              </a:rPr>
              <a:t>challenges of practice</a:t>
            </a:r>
          </a:p>
          <a:p>
            <a:pPr marL="514350" indent="-514350" eaLnBrk="1" hangingPunct="1"/>
            <a:endParaRPr lang="en-US" sz="800" dirty="0" smtClean="0">
              <a:latin typeface="Tahoma" pitchFamily="34" charset="0"/>
            </a:endParaRPr>
          </a:p>
          <a:p>
            <a:pPr marL="514350" indent="-514350" eaLnBrk="1" hangingPunct="1"/>
            <a:r>
              <a:rPr lang="en-US" sz="2600" dirty="0" smtClean="0">
                <a:latin typeface="Tahoma" pitchFamily="34" charset="0"/>
              </a:rPr>
              <a:t>interfaces - international</a:t>
            </a:r>
          </a:p>
          <a:p>
            <a:pPr marL="514350" indent="-514350" eaLnBrk="1" hangingPunct="1"/>
            <a:endParaRPr lang="en-US" sz="800" dirty="0" smtClean="0">
              <a:latin typeface="Tahoma" pitchFamily="34" charset="0"/>
            </a:endParaRPr>
          </a:p>
          <a:p>
            <a:pPr marL="514350" indent="-514350" eaLnBrk="1" hangingPunct="1"/>
            <a:r>
              <a:rPr lang="en-US" sz="2600" dirty="0" smtClean="0">
                <a:latin typeface="Tahoma" pitchFamily="34" charset="0"/>
              </a:rPr>
              <a:t>the „borderline” issue</a:t>
            </a:r>
          </a:p>
          <a:p>
            <a:pPr marL="514350" indent="-514350" eaLnBrk="1" hangingPunct="1"/>
            <a:endParaRPr lang="en-US" sz="800" dirty="0" smtClean="0">
              <a:latin typeface="Tahoma" pitchFamily="34" charset="0"/>
            </a:endParaRPr>
          </a:p>
          <a:p>
            <a:pPr marL="514350" indent="-514350" eaLnBrk="1" hangingPunct="1"/>
            <a:endParaRPr lang="en-US" sz="2600" dirty="0" smtClean="0">
              <a:latin typeface="Tahoma" pitchFamily="34" charset="0"/>
            </a:endParaRPr>
          </a:p>
        </p:txBody>
      </p:sp>
      <p:sp>
        <p:nvSpPr>
          <p:cNvPr id="3076" name="Élőláb hely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BEDA Int. Conference on Design               28-29. Nov. Budapest</a:t>
            </a:r>
            <a:endParaRPr lang="hu-H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ahoma" pitchFamily="34" charset="0"/>
              </a:rPr>
              <a:t>Context</a:t>
            </a:r>
            <a:br>
              <a:rPr lang="en-US" sz="3200" dirty="0" smtClean="0">
                <a:latin typeface="Tahoma" pitchFamily="34" charset="0"/>
              </a:rPr>
            </a:br>
            <a:r>
              <a:rPr lang="en-US" sz="2400" dirty="0" smtClean="0">
                <a:latin typeface="Tahoma" pitchFamily="34" charset="0"/>
                <a:cs typeface="Tahoma" pitchFamily="34" charset="0"/>
              </a:rPr>
              <a:t>Background information</a:t>
            </a:r>
            <a:endParaRPr lang="en-US" sz="2400" dirty="0" smtClean="0">
              <a:latin typeface="Tahoma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532812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100" dirty="0" smtClean="0">
                <a:latin typeface="Tahoma" pitchFamily="34" charset="0"/>
                <a:cs typeface="Tahoma" pitchFamily="34" charset="0"/>
              </a:rPr>
              <a:t>Hungarian Intellectual Property Office</a:t>
            </a:r>
          </a:p>
          <a:p>
            <a:pPr eaLnBrk="1" hangingPunct="1">
              <a:buFontTx/>
              <a:buNone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government office responsible for the protection of IP rights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responsibilities &amp; competences: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examination of patents, trademarks, utility models, 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designs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geographical indications, etc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examination &amp; transmission of international applications for IP titles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copyright: supervision of collective management of rights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sz="6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en-US" sz="2100" dirty="0" smtClean="0">
                <a:latin typeface="Tahoma" pitchFamily="34" charset="0"/>
                <a:cs typeface="Tahoma" pitchFamily="34" charset="0"/>
              </a:rPr>
              <a:t>design law in HU</a:t>
            </a:r>
          </a:p>
          <a:p>
            <a:pPr eaLnBrk="1" hangingPunct="1">
              <a:buFontTx/>
              <a:buNone/>
            </a:pPr>
            <a:endParaRPr lang="en-US" sz="1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national, international, EU systems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national: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full ex officio examination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invalidity procedure – administrative proc., before the HIPO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sz="15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6" name="Élőláb hely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BEDA Int. Conference on Design               28-29. Nov. Budapest</a:t>
            </a:r>
            <a:endParaRPr lang="hu-H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ahoma" pitchFamily="34" charset="0"/>
              </a:rPr>
              <a:t>Challenges</a:t>
            </a:r>
            <a:br>
              <a:rPr lang="en-US" sz="3200" dirty="0" smtClean="0">
                <a:latin typeface="Tahoma" pitchFamily="34" charset="0"/>
              </a:rPr>
            </a:br>
            <a:r>
              <a:rPr lang="en-US" sz="2400" dirty="0" smtClean="0">
                <a:latin typeface="Tahoma" pitchFamily="34" charset="0"/>
              </a:rPr>
              <a:t>of current practice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16832"/>
            <a:ext cx="8748464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100" dirty="0" smtClean="0">
                <a:latin typeface="Tahoma" pitchFamily="34" charset="0"/>
                <a:cs typeface="Tahoma" pitchFamily="34" charset="0"/>
              </a:rPr>
              <a:t>In national &amp; international proc. </a:t>
            </a:r>
            <a:r>
              <a:rPr lang="hu-HU" sz="1600" dirty="0" smtClean="0">
                <a:latin typeface="Tahoma" pitchFamily="34" charset="0"/>
                <a:cs typeface="Tahoma" pitchFamily="34" charset="0"/>
              </a:rPr>
              <a:t>(w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here HU is a designated country</a:t>
            </a:r>
            <a:r>
              <a:rPr lang="hu-HU" sz="1600" dirty="0" smtClean="0">
                <a:latin typeface="Tahoma" pitchFamily="34" charset="0"/>
                <a:cs typeface="Tahoma" pitchFamily="34" charset="0"/>
              </a:rPr>
              <a:t>)</a:t>
            </a:r>
            <a:endParaRPr lang="en-US" sz="16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Tx/>
              <a:buNone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design search (access to databases, publications; evidence from internet)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u-HU" sz="19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1900" dirty="0" err="1" smtClean="0">
                <a:latin typeface="Tahoma" pitchFamily="34" charset="0"/>
                <a:cs typeface="Tahoma" pitchFamily="34" charset="0"/>
              </a:rPr>
              <a:t>lassification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 (large No. of RCD, need for modernize Locarno Classification)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case law &amp; guidance of ECJ is limited (preliminary rulings)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ambiguity around certain terms &amp; its proper interpretation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informed user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degree of freedom of designer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different overall impression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graphical user interface design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large number of non-examined design protection (enforcement)</a:t>
            </a:r>
          </a:p>
          <a:p>
            <a:pPr lvl="1" eaLnBrk="1" hangingPunct="1">
              <a:buNone/>
            </a:pPr>
            <a:endParaRPr lang="en-US" sz="15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6" name="Élőláb hely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BEDA Int. Conference on Design               28-29. Nov. Budapest</a:t>
            </a:r>
            <a:endParaRPr lang="hu-H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ahoma" pitchFamily="34" charset="0"/>
              </a:rPr>
              <a:t>International</a:t>
            </a:r>
            <a:br>
              <a:rPr lang="en-US" sz="3200" dirty="0" smtClean="0">
                <a:latin typeface="Tahoma" pitchFamily="34" charset="0"/>
              </a:rPr>
            </a:br>
            <a:r>
              <a:rPr lang="en-US" sz="2400" dirty="0" smtClean="0">
                <a:latin typeface="Tahoma" pitchFamily="34" charset="0"/>
              </a:rPr>
              <a:t>interfaces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16832"/>
            <a:ext cx="8748464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100" dirty="0" smtClean="0">
                <a:latin typeface="Tahoma" pitchFamily="34" charset="0"/>
                <a:cs typeface="Tahoma" pitchFamily="34" charset="0"/>
              </a:rPr>
              <a:t>The option for international extension – The Hague System</a:t>
            </a:r>
          </a:p>
          <a:p>
            <a:pPr eaLnBrk="1" hangingPunct="1">
              <a:buFontTx/>
              <a:buNone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currently 65 countries are available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HU is member since 1984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significant advantages for user (e.g. application in home country, no need for local IP representative, language regime, etc.)</a:t>
            </a:r>
          </a:p>
          <a:p>
            <a:pPr eaLnBrk="1" hangingPunct="1">
              <a:buNone/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However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low level of harmonization (formalities)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novelty principle – own design application constitutes </a:t>
            </a:r>
            <a:r>
              <a:rPr lang="en-US" sz="1900" i="1" dirty="0" smtClean="0">
                <a:latin typeface="Tahoma" pitchFamily="34" charset="0"/>
                <a:cs typeface="Tahoma" pitchFamily="34" charset="0"/>
              </a:rPr>
              <a:t>prior art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certain countries issue objections in order to protect local IP representatives</a:t>
            </a:r>
          </a:p>
          <a:p>
            <a:pPr lvl="1" eaLnBrk="1" hangingPunct="1">
              <a:buNone/>
            </a:pPr>
            <a:endParaRPr lang="en-US" sz="15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6" name="Élőláb hely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BEDA Int. Conference on Design               28-29. Nov. Budapest</a:t>
            </a:r>
            <a:endParaRPr lang="hu-H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hu-HU" sz="3200" dirty="0" err="1" smtClean="0">
                <a:latin typeface="Tahoma" pitchFamily="34" charset="0"/>
              </a:rPr>
              <a:t>Borderline</a:t>
            </a:r>
            <a:r>
              <a:rPr lang="hu-HU" sz="3200" dirty="0" smtClean="0">
                <a:latin typeface="Tahoma" pitchFamily="34" charset="0"/>
              </a:rPr>
              <a:t> </a:t>
            </a:r>
            <a:r>
              <a:rPr lang="hu-HU" sz="2400" dirty="0" err="1" smtClean="0">
                <a:latin typeface="Tahoma" pitchFamily="34" charset="0"/>
              </a:rPr>
              <a:t>issue</a:t>
            </a:r>
            <a:r>
              <a:rPr lang="hu-HU" sz="2400" dirty="0" smtClean="0">
                <a:latin typeface="Tahoma" pitchFamily="34" charset="0"/>
              </a:rPr>
              <a:t/>
            </a:r>
            <a:br>
              <a:rPr lang="hu-HU" sz="2400" dirty="0" smtClean="0">
                <a:latin typeface="Tahoma" pitchFamily="34" charset="0"/>
              </a:rPr>
            </a:br>
            <a:r>
              <a:rPr lang="hu-HU" sz="2400" dirty="0" err="1" smtClean="0">
                <a:latin typeface="Tahoma" pitchFamily="34" charset="0"/>
              </a:rPr>
              <a:t>subject</a:t>
            </a:r>
            <a:r>
              <a:rPr lang="hu-HU" sz="2400" dirty="0" smtClean="0">
                <a:latin typeface="Tahoma" pitchFamily="34" charset="0"/>
              </a:rPr>
              <a:t> </a:t>
            </a:r>
            <a:r>
              <a:rPr lang="hu-HU" sz="2400" dirty="0" err="1" smtClean="0">
                <a:latin typeface="Tahoma" pitchFamily="34" charset="0"/>
              </a:rPr>
              <a:t>matter</a:t>
            </a:r>
            <a:r>
              <a:rPr lang="hu-HU" sz="2400" dirty="0" smtClean="0">
                <a:latin typeface="Tahoma" pitchFamily="34" charset="0"/>
              </a:rPr>
              <a:t> </a:t>
            </a:r>
            <a:r>
              <a:rPr lang="hu-HU" sz="2400" dirty="0" err="1" smtClean="0">
                <a:latin typeface="Tahoma" pitchFamily="34" charset="0"/>
              </a:rPr>
              <a:t>can</a:t>
            </a:r>
            <a:r>
              <a:rPr lang="hu-HU" sz="2400" dirty="0" smtClean="0">
                <a:latin typeface="Tahoma" pitchFamily="34" charset="0"/>
              </a:rPr>
              <a:t> be </a:t>
            </a:r>
            <a:r>
              <a:rPr lang="hu-HU" sz="2400" dirty="0" err="1" smtClean="0">
                <a:latin typeface="Tahoma" pitchFamily="34" charset="0"/>
              </a:rPr>
              <a:t>protected</a:t>
            </a:r>
            <a:r>
              <a:rPr lang="hu-HU" sz="2400" dirty="0" smtClean="0">
                <a:latin typeface="Tahoma" pitchFamily="34" charset="0"/>
              </a:rPr>
              <a:t> </a:t>
            </a:r>
            <a:r>
              <a:rPr lang="hu-HU" sz="2400" dirty="0" err="1" smtClean="0">
                <a:latin typeface="Tahoma" pitchFamily="34" charset="0"/>
              </a:rPr>
              <a:t>by</a:t>
            </a:r>
            <a:r>
              <a:rPr lang="hu-HU" sz="2400" dirty="0" smtClean="0">
                <a:latin typeface="Tahoma" pitchFamily="34" charset="0"/>
              </a:rPr>
              <a:t> </a:t>
            </a:r>
            <a:r>
              <a:rPr lang="hu-HU" sz="2400" dirty="0" err="1" smtClean="0">
                <a:latin typeface="Tahoma" pitchFamily="34" charset="0"/>
              </a:rPr>
              <a:t>diff</a:t>
            </a:r>
            <a:r>
              <a:rPr lang="hu-HU" sz="2400" dirty="0" smtClean="0">
                <a:latin typeface="Tahoma" pitchFamily="34" charset="0"/>
              </a:rPr>
              <a:t>. IP </a:t>
            </a:r>
            <a:r>
              <a:rPr lang="hu-HU" sz="2400" dirty="0" err="1" smtClean="0">
                <a:latin typeface="Tahoma" pitchFamily="34" charset="0"/>
              </a:rPr>
              <a:t>titles</a:t>
            </a:r>
            <a:endParaRPr lang="hu-HU" sz="3000" dirty="0" smtClean="0">
              <a:latin typeface="Tahoma" pitchFamily="34" charset="0"/>
            </a:endParaRPr>
          </a:p>
        </p:txBody>
      </p:sp>
      <p:sp>
        <p:nvSpPr>
          <p:cNvPr id="5123" name="Élőláb hely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BEDA Int. Conference on Design               28-29. Nov. Budapest</a:t>
            </a:r>
            <a:endParaRPr lang="hu-HU" smtClean="0">
              <a:latin typeface="Times New Roman" pitchFamily="18" charset="0"/>
            </a:endParaRPr>
          </a:p>
        </p:txBody>
      </p:sp>
      <p:sp>
        <p:nvSpPr>
          <p:cNvPr id="5124" name="Szövegdoboz 12"/>
          <p:cNvSpPr txBox="1">
            <a:spLocks noChangeArrowheads="1"/>
          </p:cNvSpPr>
          <p:nvPr/>
        </p:nvSpPr>
        <p:spPr bwMode="auto">
          <a:xfrm>
            <a:off x="107504" y="2852936"/>
            <a:ext cx="27352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Design </a:t>
            </a:r>
          </a:p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protection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Lekerekített téglalap feliratnak 9"/>
          <p:cNvSpPr/>
          <p:nvPr/>
        </p:nvSpPr>
        <p:spPr>
          <a:xfrm>
            <a:off x="6444208" y="1700808"/>
            <a:ext cx="2232025" cy="792162"/>
          </a:xfrm>
          <a:prstGeom prst="wedgeRoundRectCallout">
            <a:avLst>
              <a:gd name="adj1" fmla="val -62798"/>
              <a:gd name="adj2" fmla="val -1940"/>
              <a:gd name="adj3" fmla="val 16667"/>
            </a:avLst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pic>
        <p:nvPicPr>
          <p:cNvPr id="18436" name="Picture 4" descr="Képtalálat a következőre: „design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8199" y="2276873"/>
            <a:ext cx="3143224" cy="2088232"/>
          </a:xfrm>
          <a:prstGeom prst="rect">
            <a:avLst/>
          </a:prstGeom>
          <a:noFill/>
        </p:spPr>
      </p:pic>
      <p:sp>
        <p:nvSpPr>
          <p:cNvPr id="13" name="Lekerekített téglalap feliratnak 12"/>
          <p:cNvSpPr/>
          <p:nvPr/>
        </p:nvSpPr>
        <p:spPr>
          <a:xfrm>
            <a:off x="6444208" y="4869160"/>
            <a:ext cx="2232025" cy="792162"/>
          </a:xfrm>
          <a:prstGeom prst="wedgeRoundRectCallout">
            <a:avLst>
              <a:gd name="adj1" fmla="val -49315"/>
              <a:gd name="adj2" fmla="val -86687"/>
              <a:gd name="adj3" fmla="val 16667"/>
            </a:avLst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4" name="Lekerekített téglalap feliratnak 13"/>
          <p:cNvSpPr/>
          <p:nvPr/>
        </p:nvSpPr>
        <p:spPr>
          <a:xfrm>
            <a:off x="323528" y="2852936"/>
            <a:ext cx="2232025" cy="864096"/>
          </a:xfrm>
          <a:prstGeom prst="wedgeRoundRectCallout">
            <a:avLst>
              <a:gd name="adj1" fmla="val 65290"/>
              <a:gd name="adj2" fmla="val 11210"/>
              <a:gd name="adj3" fmla="val 16667"/>
            </a:avLst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5" name="Szövegdoboz 12"/>
          <p:cNvSpPr txBox="1">
            <a:spLocks noChangeArrowheads="1"/>
          </p:cNvSpPr>
          <p:nvPr/>
        </p:nvSpPr>
        <p:spPr bwMode="auto">
          <a:xfrm>
            <a:off x="6228184" y="1844824"/>
            <a:ext cx="2735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dirty="0" smtClean="0">
                <a:latin typeface="Tahoma" pitchFamily="34" charset="0"/>
                <a:cs typeface="Tahoma" pitchFamily="34" charset="0"/>
              </a:rPr>
              <a:t>Copyright</a:t>
            </a:r>
          </a:p>
        </p:txBody>
      </p:sp>
      <p:sp>
        <p:nvSpPr>
          <p:cNvPr id="16" name="Szövegdoboz 12"/>
          <p:cNvSpPr txBox="1">
            <a:spLocks noChangeArrowheads="1"/>
          </p:cNvSpPr>
          <p:nvPr/>
        </p:nvSpPr>
        <p:spPr bwMode="auto">
          <a:xfrm>
            <a:off x="6228184" y="5013176"/>
            <a:ext cx="2735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3D Trademark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1115616" y="4581128"/>
            <a:ext cx="48965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However: </a:t>
            </a:r>
          </a:p>
          <a:p>
            <a:pPr>
              <a:buFontTx/>
              <a:buChar char="-"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aims of IP titles diverge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(scope of protection)</a:t>
            </a:r>
          </a:p>
          <a:p>
            <a:pPr>
              <a:buFontTx/>
              <a:buChar char="-"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procedural differences, </a:t>
            </a:r>
          </a:p>
          <a:p>
            <a:pPr>
              <a:buFontTx/>
              <a:buChar char="-"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limitations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ahoma" pitchFamily="34" charset="0"/>
              </a:rPr>
              <a:t>Conclusions</a:t>
            </a:r>
            <a:endParaRPr lang="en-US" sz="2400" dirty="0" smtClean="0">
              <a:latin typeface="Tahoma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16832"/>
            <a:ext cx="8748464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users should consider different IP titles available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IP strategy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nature &amp; lifecycle of product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relevant market (now &amp; in future) - geographical scope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business model (exit policy)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advantages provided by registered design protection should be emphasized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(legal certainty, business, finances, enforcement)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combination of tools might be useful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19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6" name="Élőláb hely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BEDA Int. Conference on Design               28-29. Nov. Budapest</a:t>
            </a:r>
            <a:endParaRPr lang="hu-H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276475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Tahoma" pitchFamily="34" charset="0"/>
              </a:rPr>
              <a:t>Thank you for your attention!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endParaRPr lang="hu-HU" sz="2000" smtClean="0">
              <a:latin typeface="Tahoma" pitchFamily="34" charset="0"/>
            </a:endParaRPr>
          </a:p>
          <a:p>
            <a:pPr algn="r" eaLnBrk="1" hangingPunct="1"/>
            <a:r>
              <a:rPr lang="hu-HU" sz="2000" smtClean="0">
                <a:latin typeface="Tahoma" pitchFamily="34" charset="0"/>
              </a:rPr>
              <a:t>www.hipo.gov.hu</a:t>
            </a:r>
          </a:p>
          <a:p>
            <a:pPr algn="r" eaLnBrk="1" hangingPunct="1"/>
            <a:r>
              <a:rPr lang="hu-HU" sz="2000" smtClean="0">
                <a:latin typeface="Tahoma" pitchFamily="34" charset="0"/>
              </a:rPr>
              <a:t>imre.gonda@hipo.gov.hu</a:t>
            </a:r>
          </a:p>
          <a:p>
            <a:pPr eaLnBrk="1" hangingPunct="1"/>
            <a:endParaRPr lang="hu-HU" sz="200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4874</TotalTime>
  <Words>432</Words>
  <Application>Microsoft Office PowerPoint</Application>
  <PresentationFormat>Diavetítés a képernyőre (4:3 oldalarány)</PresentationFormat>
  <Paragraphs>79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Alapértelmezett terv</vt:lpstr>
      <vt:lpstr>Current practice of IPOs in the area of design protection a – HIPO’s angle – </vt:lpstr>
      <vt:lpstr>Key points</vt:lpstr>
      <vt:lpstr>Context Background information</vt:lpstr>
      <vt:lpstr>Challenges of current practice</vt:lpstr>
      <vt:lpstr>International interfaces</vt:lpstr>
      <vt:lpstr>Borderline issue subject matter can be protected by diff. IP titles</vt:lpstr>
      <vt:lpstr>Conclusions</vt:lpstr>
      <vt:lpstr>Thank you for your attention!</vt:lpstr>
    </vt:vector>
  </TitlesOfParts>
  <Company>HPO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dd00</dc:creator>
  <cp:lastModifiedBy>Krisztina</cp:lastModifiedBy>
  <cp:revision>440</cp:revision>
  <dcterms:created xsi:type="dcterms:W3CDTF">2009-01-20T09:02:40Z</dcterms:created>
  <dcterms:modified xsi:type="dcterms:W3CDTF">2016-12-21T17:45:47Z</dcterms:modified>
</cp:coreProperties>
</file>